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7" r:id="rId2"/>
    <p:sldId id="268" r:id="rId3"/>
  </p:sldIdLst>
  <p:sldSz cx="6858000" cy="9906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00"/>
    <a:srgbClr val="003300"/>
    <a:srgbClr val="006600"/>
    <a:srgbClr val="006699"/>
    <a:srgbClr val="0066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5109" autoAdjust="0"/>
  </p:normalViewPr>
  <p:slideViewPr>
    <p:cSldViewPr>
      <p:cViewPr>
        <p:scale>
          <a:sx n="125" d="100"/>
          <a:sy n="125" d="100"/>
        </p:scale>
        <p:origin x="1152" y="-4061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B97448F-5B38-4E70-8460-E1544FD7C2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2125"/>
          </a:xfrm>
          <a:prstGeom prst="rect">
            <a:avLst/>
          </a:prstGeom>
        </p:spPr>
        <p:txBody>
          <a:bodyPr vert="horz" lIns="90622" tIns="45311" rIns="90622" bIns="4531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BC4AA6C-288D-43A8-8E23-1B087FCA25A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2125"/>
          </a:xfrm>
          <a:prstGeom prst="rect">
            <a:avLst/>
          </a:prstGeom>
        </p:spPr>
        <p:txBody>
          <a:bodyPr vert="horz" wrap="square" lIns="90622" tIns="45311" rIns="90622" bIns="4531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B9696D35-73DA-4067-A4B5-F66FD59D82AB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B3D950B5-7C6C-4E80-88A9-7D9F1F6474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1363"/>
            <a:ext cx="256063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2" tIns="45311" rIns="90622" bIns="45311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B78C06BF-AA19-4682-BBD9-06E7450581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38650"/>
          </a:xfrm>
          <a:prstGeom prst="rect">
            <a:avLst/>
          </a:prstGeom>
        </p:spPr>
        <p:txBody>
          <a:bodyPr vert="horz" wrap="square" lIns="90622" tIns="45311" rIns="90622" bIns="45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BA6746-5EB5-427E-A15E-76A691F4349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2125"/>
          </a:xfrm>
          <a:prstGeom prst="rect">
            <a:avLst/>
          </a:prstGeom>
        </p:spPr>
        <p:txBody>
          <a:bodyPr vert="horz" lIns="90622" tIns="45311" rIns="90622" bIns="4531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AA5121-07B2-4F89-98D1-28C9084AA9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2125"/>
          </a:xfrm>
          <a:prstGeom prst="rect">
            <a:avLst/>
          </a:prstGeom>
        </p:spPr>
        <p:txBody>
          <a:bodyPr vert="horz" wrap="square" lIns="90622" tIns="45311" rIns="90622" bIns="4531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21CC0CC-F25E-4332-8EE7-2B4DE40D08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0909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CD205-2C4D-4712-B99F-F6EAEFB7C36C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52C25-D827-4B1E-B86B-6F38A87DF6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864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29CCB-3BF6-429F-A5AA-87338C467EFE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89925-F451-46FD-A5C4-A7D77BC36E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334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A2506-7840-4973-9625-AF6F5F7957D0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E53AE-25B7-4C1A-B14C-7CA9D862C2D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90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BB3253D9-1866-E248-B277-03548C157A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121" y="94211"/>
            <a:ext cx="547139" cy="54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3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46D46-A29E-4AAE-827B-F751DA2A3321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217A3-BFFF-4303-9FCC-758760F46F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9285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3554A-8DB0-442C-9267-65132D70EAFB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021E7-0B4E-4063-AAD6-39CFCFBD9C4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2468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86351-28F2-4A9C-AD93-35A48B6EA711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763F5-AC24-45C9-9957-55A1B2CA5B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938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34F7E-5F51-47A5-8461-B8C6888751E8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2B8B1-66E7-4FC5-8A7A-8BB4C7F7AC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9945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B0776-BA72-4520-896A-06CFDC323AC6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2D575-B9F7-483D-9A09-4EEDC85056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490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43900-FB38-4C30-AF98-40EA31125E47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E58DC-1CF5-4C1F-B792-CF1B2BD269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088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4E35C-69BF-4A15-A2C6-CE98D0563B16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1BD95-E7A6-4DBC-8DFA-84AE320C9B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2259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68A4-6483-49CA-AC6C-E9B67D715C1A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CAB34-1EC4-440F-B777-1DD9554E4E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063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4C6559-53A5-4017-8CCF-7DBD75EAB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A7B1263F-9A9F-43B9-BF97-4C69017D9D21}" type="datetime1">
              <a:rPr lang="ja-JP" altLang="en-US"/>
              <a:pPr>
                <a:defRPr/>
              </a:pPr>
              <a:t>2023/9/19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0CDD75-0B66-4B12-9141-97AEA3447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59E303-D06F-42C6-A9FD-0D6C3F5C63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368A763-C186-4902-9698-A932DDD4BF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soudan@hojin.or.jp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forms.gle/Q1RsFCQUxeJM9Qv78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hojin.or.jp/wp-content/uploads/2023/09/2024annnai2.pdf" TargetMode="External"/><Relationship Id="rId5" Type="http://schemas.openxmlformats.org/officeDocument/2006/relationships/hyperlink" Target="https://hojin.or.jp/wp-content/uploads/2023/09/2024kiyaku.pdf" TargetMode="External"/><Relationship Id="rId4" Type="http://schemas.openxmlformats.org/officeDocument/2006/relationships/hyperlink" Target="https://hojin.or.jp/wp-content/uploads/2023/09/2024kakuninn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3A9C47E3-E360-5D45-9706-E9CFEFBB7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137255"/>
              </p:ext>
            </p:extLst>
          </p:nvPr>
        </p:nvGraphicFramePr>
        <p:xfrm>
          <a:off x="154993" y="632520"/>
          <a:ext cx="6548013" cy="8450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360">
                  <a:extLst>
                    <a:ext uri="{9D8B030D-6E8A-4147-A177-3AD203B41FA5}">
                      <a16:colId xmlns:a16="http://schemas.microsoft.com/office/drawing/2014/main" val="495225534"/>
                    </a:ext>
                  </a:extLst>
                </a:gridCol>
                <a:gridCol w="396731">
                  <a:extLst>
                    <a:ext uri="{9D8B030D-6E8A-4147-A177-3AD203B41FA5}">
                      <a16:colId xmlns:a16="http://schemas.microsoft.com/office/drawing/2014/main" val="2963953607"/>
                    </a:ext>
                  </a:extLst>
                </a:gridCol>
                <a:gridCol w="129476">
                  <a:extLst>
                    <a:ext uri="{9D8B030D-6E8A-4147-A177-3AD203B41FA5}">
                      <a16:colId xmlns:a16="http://schemas.microsoft.com/office/drawing/2014/main" val="3701332090"/>
                    </a:ext>
                  </a:extLst>
                </a:gridCol>
                <a:gridCol w="396151">
                  <a:extLst>
                    <a:ext uri="{9D8B030D-6E8A-4147-A177-3AD203B41FA5}">
                      <a16:colId xmlns:a16="http://schemas.microsoft.com/office/drawing/2014/main" val="12941254"/>
                    </a:ext>
                  </a:extLst>
                </a:gridCol>
                <a:gridCol w="925233">
                  <a:extLst>
                    <a:ext uri="{9D8B030D-6E8A-4147-A177-3AD203B41FA5}">
                      <a16:colId xmlns:a16="http://schemas.microsoft.com/office/drawing/2014/main" val="3417449357"/>
                    </a:ext>
                  </a:extLst>
                </a:gridCol>
                <a:gridCol w="919487">
                  <a:extLst>
                    <a:ext uri="{9D8B030D-6E8A-4147-A177-3AD203B41FA5}">
                      <a16:colId xmlns:a16="http://schemas.microsoft.com/office/drawing/2014/main" val="1029462439"/>
                    </a:ext>
                  </a:extLst>
                </a:gridCol>
                <a:gridCol w="133298">
                  <a:extLst>
                    <a:ext uri="{9D8B030D-6E8A-4147-A177-3AD203B41FA5}">
                      <a16:colId xmlns:a16="http://schemas.microsoft.com/office/drawing/2014/main" val="400584434"/>
                    </a:ext>
                  </a:extLst>
                </a:gridCol>
                <a:gridCol w="842665">
                  <a:extLst>
                    <a:ext uri="{9D8B030D-6E8A-4147-A177-3AD203B41FA5}">
                      <a16:colId xmlns:a16="http://schemas.microsoft.com/office/drawing/2014/main" val="1234839373"/>
                    </a:ext>
                  </a:extLst>
                </a:gridCol>
                <a:gridCol w="93935">
                  <a:extLst>
                    <a:ext uri="{9D8B030D-6E8A-4147-A177-3AD203B41FA5}">
                      <a16:colId xmlns:a16="http://schemas.microsoft.com/office/drawing/2014/main" val="827945379"/>
                    </a:ext>
                  </a:extLst>
                </a:gridCol>
                <a:gridCol w="828425">
                  <a:extLst>
                    <a:ext uri="{9D8B030D-6E8A-4147-A177-3AD203B41FA5}">
                      <a16:colId xmlns:a16="http://schemas.microsoft.com/office/drawing/2014/main" val="2030651638"/>
                    </a:ext>
                  </a:extLst>
                </a:gridCol>
                <a:gridCol w="133298">
                  <a:extLst>
                    <a:ext uri="{9D8B030D-6E8A-4147-A177-3AD203B41FA5}">
                      <a16:colId xmlns:a16="http://schemas.microsoft.com/office/drawing/2014/main" val="3907455765"/>
                    </a:ext>
                  </a:extLst>
                </a:gridCol>
                <a:gridCol w="134536">
                  <a:extLst>
                    <a:ext uri="{9D8B030D-6E8A-4147-A177-3AD203B41FA5}">
                      <a16:colId xmlns:a16="http://schemas.microsoft.com/office/drawing/2014/main" val="338466558"/>
                    </a:ext>
                  </a:extLst>
                </a:gridCol>
                <a:gridCol w="692418">
                  <a:extLst>
                    <a:ext uri="{9D8B030D-6E8A-4147-A177-3AD203B41FA5}">
                      <a16:colId xmlns:a16="http://schemas.microsoft.com/office/drawing/2014/main" val="302807765"/>
                    </a:ext>
                  </a:extLst>
                </a:gridCol>
              </a:tblGrid>
              <a:tr h="306166">
                <a:tc gridSpan="13"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出展協賛　参加申込内容（</a:t>
                      </a:r>
                      <a:r>
                        <a:rPr kumimoji="1" lang="en-US" altLang="ja-JP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1/2</a:t>
                      </a:r>
                      <a:r>
                        <a:rPr kumimoji="1" lang="ja-JP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） </a:t>
                      </a:r>
                      <a:r>
                        <a:rPr kumimoji="1" lang="en-US" altLang="ja-JP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【</a:t>
                      </a:r>
                      <a:r>
                        <a:rPr kumimoji="1" lang="ja-JP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お申込期限：</a:t>
                      </a:r>
                      <a:r>
                        <a:rPr kumimoji="1" lang="en-US" altLang="ja-JP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11</a:t>
                      </a:r>
                      <a:r>
                        <a:rPr kumimoji="1" lang="ja-JP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月</a:t>
                      </a:r>
                      <a:r>
                        <a:rPr kumimoji="1" lang="en-US" altLang="ja-JP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17</a:t>
                      </a:r>
                      <a:r>
                        <a:rPr kumimoji="1" lang="ja-JP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日（金）</a:t>
                      </a:r>
                      <a:r>
                        <a:rPr kumimoji="1" lang="en-US" altLang="ja-JP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】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6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513880"/>
                  </a:ext>
                </a:extLst>
              </a:tr>
              <a:tr h="628426">
                <a:tc gridSpan="1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下記内容をご確認のうえ、申込フォームまたはメール・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FAX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にてご提出ください。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申込フォーム：</a:t>
                      </a:r>
                      <a:r>
                        <a:rPr kumimoji="1" lang="en-US" altLang="ja-JP" sz="15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https://forms.gle/Q1RsFCQUxeJM9Qv78</a:t>
                      </a:r>
                      <a:endParaRPr kumimoji="1" lang="en-US" altLang="ja-JP" sz="15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ご提出先　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【ＦＡＸ】 ０３－３２３７－６８１１ 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【E-MAIL】　</a:t>
                      </a: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hlinkClick r:id="rId3"/>
                        </a:rPr>
                        <a:t>soudan@hojin.or.jp 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+mn-ea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036869"/>
                  </a:ext>
                </a:extLst>
              </a:tr>
              <a:tr h="216469">
                <a:tc gridSpan="1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申込日：　　　　　年　　　月　　　日</a:t>
                      </a:r>
                      <a:endParaRPr kumimoji="1" lang="en-US" altLang="ja-JP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266162"/>
                  </a:ext>
                </a:extLst>
              </a:tr>
              <a:tr h="361614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貴社名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l"/>
                      <a:endParaRPr kumimoji="1" lang="ja-JP" altLang="en-US" sz="10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0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395929"/>
                  </a:ext>
                </a:extLst>
              </a:tr>
              <a:tr h="95678">
                <a:tc gridSpan="13">
                  <a:txBody>
                    <a:bodyPr/>
                    <a:lstStyle/>
                    <a:p>
                      <a:endParaRPr kumimoji="1" lang="ja-JP" altLang="en-US" sz="5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50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010345"/>
                  </a:ext>
                </a:extLst>
              </a:tr>
              <a:tr h="420978">
                <a:tc gridSpan="1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「ご出展に際しての確認事項」・「出展規約」の内容に了承のうえ、ファーマーズ＆キッズフェスタ２０２４への出展を申し込みます。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・ご出展に際しての確認事項：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  <a:hlinkClick r:id="rId4"/>
                        </a:rPr>
                        <a:t>https://hojin.or.jp/wp-content/uploads/2023/09/2024kakuninn.pdf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･出展規約：</a:t>
                      </a: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  <a:hlinkClick r:id="rId5"/>
                        </a:rPr>
                        <a:t>https://hojin.or.jp/wp-content/uploads/2023/09/2024kiyaku.pdf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604712"/>
                  </a:ext>
                </a:extLst>
              </a:tr>
              <a:tr h="31893">
                <a:tc>
                  <a:txBody>
                    <a:bodyPr/>
                    <a:lstStyle/>
                    <a:p>
                      <a:endParaRPr kumimoji="1" lang="ja-JP" altLang="en-US" sz="1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ja-JP" altLang="en-US" sz="1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19123"/>
                  </a:ext>
                </a:extLst>
              </a:tr>
              <a:tr h="315917">
                <a:tc gridSpan="13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（１）出展者情報</a:t>
                      </a: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798917"/>
                  </a:ext>
                </a:extLst>
              </a:tr>
              <a:tr h="361048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住所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05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723991"/>
                  </a:ext>
                </a:extLst>
              </a:tr>
              <a:tr h="361048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電話番号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05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FAX</a:t>
                      </a:r>
                      <a:endParaRPr kumimoji="1" lang="ja-JP" altLang="en-US" dirty="0"/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FAX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60375"/>
                  </a:ext>
                </a:extLst>
              </a:tr>
              <a:tr h="361048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担当者名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05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所属・役職</a:t>
                      </a:r>
                      <a:endParaRPr kumimoji="1" lang="ja-JP" altLang="en-US" dirty="0"/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所属・役職</a:t>
                      </a: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905642"/>
                  </a:ext>
                </a:extLst>
              </a:tr>
              <a:tr h="361048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担当者携帯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05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Ｅ−ＭＡＩＬ</a:t>
                      </a:r>
                      <a:endParaRPr kumimoji="1" lang="ja-JP" altLang="en-US" dirty="0"/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Ｅ−ＭＡＩＬ</a:t>
                      </a: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440368"/>
                  </a:ext>
                </a:extLst>
              </a:tr>
              <a:tr h="650604">
                <a:tc gridSpan="1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（２）出展協賛メニュー　</a:t>
                      </a:r>
                      <a:b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</a:b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出展協賛メニューの内容詳細につきましては「企画書・協賛のご案内」（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  <a:hlinkClick r:id="rId6"/>
                        </a:rPr>
                        <a:t>https://hojin.or.jp/wp-content/uploads/2023/09/2024annnai2.pdf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）を参照いただくか、事務局（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03-6268-9500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）までご連絡ください。</a:t>
                      </a: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095493"/>
                  </a:ext>
                </a:extLst>
              </a:tr>
              <a:tr h="406816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テント名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242279"/>
                  </a:ext>
                </a:extLst>
              </a:tr>
              <a:tr h="114813">
                <a:tc gridSpan="13">
                  <a:txBody>
                    <a:bodyPr/>
                    <a:lstStyle/>
                    <a:p>
                      <a:endParaRPr kumimoji="1" lang="ja-JP" altLang="en-US" sz="6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6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538674"/>
                  </a:ext>
                </a:extLst>
              </a:tr>
              <a:tr h="382669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出展協賛メニュー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告知ツールへの掲出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告知ツール、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芝生ステージパネル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への掲出</a:t>
                      </a: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プラン内容</a:t>
                      </a: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ブース出展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ブース出展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金額（税込）</a:t>
                      </a: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申込数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申込数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636460"/>
                  </a:ext>
                </a:extLst>
              </a:tr>
              <a:tr h="635084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特別協賛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algn="ctr"/>
                      <a:r>
                        <a:rPr kumimoji="1" lang="zh-CN" altLang="en-US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￥</a:t>
                      </a:r>
                      <a:r>
                        <a:rPr kumimoji="1" lang="en-US" altLang="zh-CN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5,500,000- </a:t>
                      </a:r>
                      <a:r>
                        <a:rPr kumimoji="1" lang="zh-CN" altLang="en-US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～</a:t>
                      </a:r>
                      <a:endParaRPr kumimoji="1" lang="en-US" altLang="zh-CN" sz="11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algn="ctr"/>
                      <a:r>
                        <a:rPr kumimoji="1" lang="zh-CN" altLang="en-US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 （税込）</a:t>
                      </a:r>
                      <a:endParaRPr kumimoji="1" lang="en-US" altLang="ja-JP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御社名</a:t>
                      </a:r>
                    </a:p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御社ロゴ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御社名</a:t>
                      </a:r>
                    </a:p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御社ロゴ</a:t>
                      </a:r>
                    </a:p>
                    <a:p>
                      <a:pPr algn="l"/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・テント２張り</a:t>
                      </a:r>
                    </a:p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（大テント、または、同等スペース）</a:t>
                      </a:r>
                    </a:p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・出展場所は、会場内のエリアを問わず最優先にお選びいただけます。</a:t>
                      </a: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・テント最大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張り（大テントまたは同等スペース）</a:t>
                      </a:r>
                    </a:p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・出展場所は、会場内のエリアを問わず最優先に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お選びいただけます。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・テント２張り</a:t>
                      </a:r>
                    </a:p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（大テント、または、同等スペース）</a:t>
                      </a:r>
                    </a:p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・出展場所は、会場内のエリアを問わず最優先にお選びいただけます。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kumimoji="1" lang="zh-CN" altLang="en-US" sz="1200" b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￥</a:t>
                      </a:r>
                      <a:r>
                        <a:rPr kumimoji="1" lang="en-US" altLang="zh-CN" sz="1200" b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5,500,000- </a:t>
                      </a:r>
                      <a:r>
                        <a:rPr kumimoji="1" lang="zh-CN" altLang="en-US" sz="1200" b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～</a:t>
                      </a:r>
                      <a:endParaRPr kumimoji="1" lang="en-US" altLang="zh-CN" sz="1200" b="1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algn="l"/>
                      <a:r>
                        <a:rPr kumimoji="1" lang="zh-CN" altLang="en-US" sz="1200" b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 （税込）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53340"/>
                  </a:ext>
                </a:extLst>
              </a:tr>
              <a:tr h="63123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メインスポンサー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algn="ctr"/>
                      <a:r>
                        <a:rPr kumimoji="1" lang="zh-CN" altLang="en-US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￥</a:t>
                      </a:r>
                      <a:r>
                        <a:rPr kumimoji="1" lang="en-US" altLang="zh-CN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2,750,000- </a:t>
                      </a:r>
                      <a:r>
                        <a:rPr kumimoji="1" lang="zh-CN" altLang="en-US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～</a:t>
                      </a:r>
                      <a:endParaRPr kumimoji="1" lang="en-US" altLang="zh-CN" sz="11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algn="ctr"/>
                      <a:r>
                        <a:rPr kumimoji="1" lang="zh-CN" altLang="en-US" sz="11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 （税込）</a:t>
                      </a:r>
                      <a:endParaRPr kumimoji="1" lang="en-US" altLang="ja-JP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御社名</a:t>
                      </a:r>
                    </a:p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御社ロゴ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御社名</a:t>
                      </a:r>
                    </a:p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御社ロゴ</a:t>
                      </a: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小テント１張</a:t>
                      </a: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・テント最大６張り（大テントまたは同等スペース）</a:t>
                      </a:r>
                    </a:p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・出展場所は、優先的にお選びいただけます。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+mn-cs"/>
                        </a:rPr>
                        <a:t> ¥55,000- </a:t>
                      </a:r>
                      <a:endParaRPr kumimoji="1" lang="en-US" altLang="ja-JP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+mn-cs"/>
                        </a:rPr>
                        <a:t> ¥55,000- 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809199"/>
                  </a:ext>
                </a:extLst>
              </a:tr>
              <a:tr h="592900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協賛Ａ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￥</a:t>
                      </a: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1,430,000-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（税込）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御社名</a:t>
                      </a:r>
                    </a:p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×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　御社ロゴ</a:t>
                      </a:r>
                      <a:endParaRPr kumimoji="1" lang="ja-JP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御社名</a:t>
                      </a:r>
                    </a:p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×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　御社ロゴ</a:t>
                      </a: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大テント１張</a:t>
                      </a: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・テント最大３張り（大テントまたは同等スペース）</a:t>
                      </a:r>
                      <a:endParaRPr kumimoji="1" lang="en-US" altLang="ja-JP" sz="110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100" dirty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・出展場所は、優先的にお選びいただけます。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+mn-cs"/>
                        </a:rPr>
                        <a:t> ¥88,000-</a:t>
                      </a:r>
                      <a:endParaRPr kumimoji="1" lang="en-US" altLang="ja-JP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+mn-cs"/>
                        </a:rPr>
                        <a:t> ¥88,000-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763267"/>
                  </a:ext>
                </a:extLst>
              </a:tr>
              <a:tr h="632344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協賛</a:t>
                      </a: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B</a:t>
                      </a:r>
                      <a:endParaRPr kumimoji="1" lang="ja-JP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￥</a:t>
                      </a: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485,000-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（税込）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御社名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×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　御社ロゴ　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○　御社名</a:t>
                      </a:r>
                    </a:p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×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　御社ロゴ　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芝生ステージパネルへの掲出はなし</a:t>
                      </a: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・テント１張り（大テントまたは同等スペース）</a:t>
                      </a:r>
                      <a:endParaRPr kumimoji="1" lang="en-US" altLang="ja-JP" sz="110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100" dirty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・出展場所は主催者よりご案内します。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73186"/>
                  </a:ext>
                </a:extLst>
              </a:tr>
              <a:tr h="184122">
                <a:tc gridSpan="13"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次ページに続きます。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936918"/>
                  </a:ext>
                </a:extLst>
              </a:tr>
            </a:tbl>
          </a:graphicData>
        </a:graphic>
      </p:graphicFrame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08FD3FD-5E30-7D46-9D75-8C8E342A0EAF}"/>
              </a:ext>
            </a:extLst>
          </p:cNvPr>
          <p:cNvSpPr/>
          <p:nvPr/>
        </p:nvSpPr>
        <p:spPr>
          <a:xfrm>
            <a:off x="63852" y="8841432"/>
            <a:ext cx="6669534" cy="1220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 defTabSz="918820">
              <a:lnSpc>
                <a:spcPts val="1108"/>
              </a:lnSpc>
              <a:spcBef>
                <a:spcPct val="0"/>
              </a:spcBef>
              <a:buNone/>
              <a:defRPr/>
            </a:pPr>
            <a:endParaRPr lang="en-US" altLang="ja-JP" sz="1000" b="1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80975" indent="-180975" defTabSz="918820">
              <a:lnSpc>
                <a:spcPts val="1108"/>
              </a:lnSpc>
              <a:spcBef>
                <a:spcPct val="0"/>
              </a:spcBef>
              <a:buNone/>
              <a:defRPr/>
            </a:pP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○特別協賛、メインスポンサーは、競合企業をご遠慮いただいております。事前にご相談下さい。</a:t>
            </a:r>
          </a:p>
          <a:p>
            <a:pPr marL="180975" indent="-180975" defTabSz="918820">
              <a:lnSpc>
                <a:spcPts val="1108"/>
              </a:lnSpc>
              <a:spcBef>
                <a:spcPct val="0"/>
              </a:spcBef>
              <a:buNone/>
              <a:defRPr/>
            </a:pP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〇告知ツールは、チラシ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(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約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12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万枚を都内小学校・幼稚園・保育園などへ配布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) 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、ポスター、</a:t>
            </a:r>
            <a:endParaRPr lang="en-US" altLang="ja-JP" sz="1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80975" indent="-180975" defTabSz="918820">
              <a:lnSpc>
                <a:spcPts val="1108"/>
              </a:lnSpc>
              <a:spcBef>
                <a:spcPct val="0"/>
              </a:spcBef>
              <a:buNone/>
              <a:defRPr/>
            </a:pP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　 当日配布パンフレット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(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約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8,000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枚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)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、公式サイト、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SNS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などを予定。</a:t>
            </a:r>
          </a:p>
          <a:p>
            <a:pPr marL="180975" indent="-180975" defTabSz="918820">
              <a:lnSpc>
                <a:spcPts val="1108"/>
              </a:lnSpc>
              <a:spcBef>
                <a:spcPct val="0"/>
              </a:spcBef>
              <a:buNone/>
              <a:defRPr/>
            </a:pP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〇大テントサイズは 「幅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5.4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ｍ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×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奥行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3.6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ｍ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×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高さ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1.8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ｍ」 、基本備品は、長机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2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本、パイプ椅子、</a:t>
            </a:r>
            <a:r>
              <a:rPr lang="en-US" altLang="ja-JP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4</a:t>
            </a: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脚です。</a:t>
            </a:r>
            <a:endParaRPr lang="en-US" altLang="ja-JP" sz="1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80975" indent="-180975" defTabSz="918820">
              <a:lnSpc>
                <a:spcPts val="1108"/>
              </a:lnSpc>
              <a:spcBef>
                <a:spcPct val="0"/>
              </a:spcBef>
              <a:buNone/>
              <a:defRPr/>
            </a:pP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　 これ以外の追加備品類は別途費用が発生いたします。</a:t>
            </a:r>
          </a:p>
          <a:p>
            <a:pPr marL="180975" indent="-180975" defTabSz="918820">
              <a:lnSpc>
                <a:spcPts val="1108"/>
              </a:lnSpc>
              <a:spcBef>
                <a:spcPct val="0"/>
              </a:spcBef>
              <a:buNone/>
              <a:defRPr/>
            </a:pPr>
            <a:r>
              <a:rPr lang="ja-JP" altLang="en-US" sz="1000" dirty="0">
                <a:latin typeface="MS PGothic" panose="020B0600070205080204" pitchFamily="34" charset="-128"/>
                <a:ea typeface="MS PGothic" panose="020B0600070205080204" pitchFamily="34" charset="-128"/>
              </a:rPr>
              <a:t>〇出展場所は、実施内容によってエリアが限定される場合があります。</a:t>
            </a:r>
          </a:p>
          <a:p>
            <a:pPr marL="180975" indent="-180975" defTabSz="918820">
              <a:lnSpc>
                <a:spcPts val="1108"/>
              </a:lnSpc>
              <a:spcBef>
                <a:spcPct val="0"/>
              </a:spcBef>
              <a:buNone/>
              <a:defRPr/>
            </a:pPr>
            <a:endParaRPr lang="en-US" altLang="ja-JP" sz="1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F5D47C4-1DE6-AA2C-CAE0-F40AF13A3DE9}"/>
              </a:ext>
            </a:extLst>
          </p:cNvPr>
          <p:cNvSpPr/>
          <p:nvPr/>
        </p:nvSpPr>
        <p:spPr>
          <a:xfrm>
            <a:off x="4677065" y="146996"/>
            <a:ext cx="1144508" cy="43010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500" b="1" dirty="0">
                <a:solidFill>
                  <a:srgbClr val="009E4C"/>
                </a:solidFill>
                <a:latin typeface="Britannic Bold" panose="020B0903060703020204" pitchFamily="34" charset="0"/>
                <a:ea typeface="ADLaM Display" panose="020F0502020204030204" pitchFamily="2" charset="0"/>
                <a:cs typeface="Aharoni" panose="02010803020104030203" pitchFamily="2" charset="-79"/>
              </a:rPr>
              <a:t>2024</a:t>
            </a:r>
            <a:endParaRPr kumimoji="1" lang="ja-JP" altLang="en-US" sz="2500" b="1" dirty="0">
              <a:solidFill>
                <a:srgbClr val="009E4C"/>
              </a:solidFill>
              <a:latin typeface="Britannic Bold" panose="020B0903060703020204" pitchFamily="34" charset="0"/>
              <a:cs typeface="Aharoni" panose="02010803020104030203" pitchFamily="2" charset="-79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CE51270-2135-CAAF-8ADB-F4A8BE19B74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9643" t="50418" r="2302" b="10326"/>
          <a:stretch/>
        </p:blipFill>
        <p:spPr>
          <a:xfrm>
            <a:off x="1268760" y="137461"/>
            <a:ext cx="3557622" cy="39996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56A0A038-3B47-3404-B0F4-4DE3D5A10B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9369" y="672197"/>
            <a:ext cx="1014017" cy="100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6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59A99F-8D2C-8439-6A3A-B518F049803A}"/>
              </a:ext>
            </a:extLst>
          </p:cNvPr>
          <p:cNvSpPr txBox="1"/>
          <p:nvPr/>
        </p:nvSpPr>
        <p:spPr>
          <a:xfrm>
            <a:off x="440668" y="717167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00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出展協賛　</a:t>
            </a:r>
            <a:r>
              <a:rPr kumimoji="1" lang="ja-JP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参加申込書（</a:t>
            </a:r>
            <a:r>
              <a:rPr kumimoji="1" lang="en-US" altLang="ja-JP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2/2</a:t>
            </a:r>
            <a:r>
              <a:rPr kumimoji="1" lang="ja-JP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） </a:t>
            </a:r>
            <a:r>
              <a:rPr kumimoji="1" lang="en-US" altLang="ja-JP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【</a:t>
            </a:r>
            <a:r>
              <a:rPr kumimoji="1" lang="ja-JP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お申込期限：</a:t>
            </a:r>
            <a:r>
              <a:rPr kumimoji="1" lang="en-US" altLang="ja-JP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11</a:t>
            </a:r>
            <a:r>
              <a:rPr kumimoji="1" lang="ja-JP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月</a:t>
            </a:r>
            <a:r>
              <a:rPr lang="en-US" altLang="ja-JP" b="1" dirty="0">
                <a:solidFill>
                  <a:srgbClr val="00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17</a:t>
            </a:r>
            <a:r>
              <a:rPr kumimoji="1" lang="ja-JP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日（金）</a:t>
            </a:r>
            <a:r>
              <a:rPr kumimoji="1" lang="en-US" altLang="ja-JP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】</a:t>
            </a:r>
            <a:endParaRPr kumimoji="1" lang="ja-JP" altLang="en-US" sz="1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8ED5D05-781C-3D2C-46E2-77DE6136322D}"/>
              </a:ext>
            </a:extLst>
          </p:cNvPr>
          <p:cNvSpPr txBox="1"/>
          <p:nvPr/>
        </p:nvSpPr>
        <p:spPr>
          <a:xfrm>
            <a:off x="440668" y="1246872"/>
            <a:ext cx="56166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ja-JP" sz="1400" b="1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（</a:t>
            </a:r>
            <a:r>
              <a:rPr kumimoji="1" lang="en-US" altLang="ja-JP" sz="1400" b="1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3</a:t>
            </a:r>
            <a:r>
              <a:rPr kumimoji="1" lang="ja-JP" altLang="ja-JP" sz="1400" b="1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）出展</a:t>
            </a:r>
            <a:r>
              <a:rPr kumimoji="1" lang="ja-JP" altLang="en-US" sz="1400" b="1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種別</a:t>
            </a:r>
            <a:r>
              <a:rPr kumimoji="1" lang="ja-JP" altLang="ja-JP" sz="1400" b="1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　該当する①</a:t>
            </a:r>
            <a:r>
              <a:rPr kumimoji="1" lang="en-US" altLang="ja-JP" sz="1400" b="1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〜</a:t>
            </a:r>
            <a:r>
              <a:rPr kumimoji="1" lang="ja-JP" altLang="ja-JP" sz="1400" b="1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⑤の番号をご記入ください。</a:t>
            </a:r>
            <a:endParaRPr lang="ja-JP" altLang="ja-JP" sz="16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　</a:t>
            </a:r>
            <a:r>
              <a:rPr kumimoji="1" lang="ja-JP" altLang="ja-JP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①農産物・加工品の販売（試食・試飲なし）　　</a:t>
            </a:r>
            <a:endParaRPr kumimoji="1" lang="en-US" altLang="ja-JP" sz="1200" b="0" i="0" u="none" strike="noStrike" kern="1200" baseline="0" dirty="0">
              <a:ln>
                <a:noFill/>
              </a:ln>
              <a:solidFill>
                <a:srgbClr val="000000"/>
              </a:solidFill>
              <a:effectLst/>
              <a:latin typeface="MS PGothic" panose="020B0600070205080204" pitchFamily="50" charset="-128"/>
              <a:ea typeface="MS PGothic" panose="020B0600070205080204" pitchFamily="50" charset="-12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　</a:t>
            </a:r>
            <a:r>
              <a:rPr kumimoji="1" lang="ja-JP" altLang="ja-JP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②農産物・食品の販売（試食・試飲あり）</a:t>
            </a:r>
            <a:endParaRPr lang="ja-JP" altLang="ja-JP" sz="12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　</a:t>
            </a:r>
            <a:r>
              <a:rPr kumimoji="1" lang="ja-JP" altLang="ja-JP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③調理販売、調理食品の無料試食　　　　　　</a:t>
            </a:r>
            <a:r>
              <a:rPr kumimoji="1" lang="en-US" altLang="ja-JP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 </a:t>
            </a: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　</a:t>
            </a:r>
            <a:r>
              <a:rPr kumimoji="1" lang="ja-JP" altLang="ja-JP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④ワークショップ・企業</a:t>
            </a:r>
            <a:r>
              <a:rPr kumimoji="1" lang="en-US" altLang="ja-JP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PR</a:t>
            </a:r>
            <a:r>
              <a:rPr kumimoji="1" lang="ja-JP" altLang="ja-JP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（試食・試飲なし）　　</a:t>
            </a:r>
            <a:endParaRPr kumimoji="1" lang="en-US" altLang="ja-JP" sz="1200" b="0" i="0" u="none" strike="noStrike" kern="1200" baseline="0" dirty="0">
              <a:ln>
                <a:noFill/>
              </a:ln>
              <a:solidFill>
                <a:srgbClr val="000000"/>
              </a:solidFill>
              <a:effectLst/>
              <a:latin typeface="MS PGothic" panose="020B0600070205080204" pitchFamily="50" charset="-128"/>
              <a:ea typeface="MS PGothic" panose="020B0600070205080204" pitchFamily="50" charset="-12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　</a:t>
            </a:r>
            <a:r>
              <a:rPr kumimoji="1" lang="ja-JP" altLang="ja-JP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⑤ワークショップ・企業</a:t>
            </a:r>
            <a:r>
              <a:rPr kumimoji="1" lang="en-US" altLang="ja-JP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PR</a:t>
            </a:r>
            <a:r>
              <a:rPr kumimoji="1" lang="ja-JP" altLang="ja-JP" sz="1200" b="0" i="0" u="none" strike="noStrike" kern="1200" baseline="0" dirty="0">
                <a:ln>
                  <a:noFill/>
                </a:ln>
                <a:solidFill>
                  <a:srgbClr val="000000"/>
                </a:solidFill>
                <a:effectLst/>
                <a:latin typeface="MS PGothic" panose="020B0600070205080204" pitchFamily="50" charset="-128"/>
                <a:ea typeface="MS PGothic" panose="020B0600070205080204" pitchFamily="50" charset="-128"/>
              </a:rPr>
              <a:t>（試食・試飲あり）</a:t>
            </a:r>
            <a:endParaRPr lang="ja-JP" altLang="ja-JP" sz="1200" b="0" i="0" u="none" strike="noStrike" dirty="0">
              <a:effectLst/>
              <a:latin typeface="Arial" panose="020B0604020202020204" pitchFamily="34" charset="0"/>
            </a:endParaRPr>
          </a:p>
          <a:p>
            <a:endParaRPr kumimoji="1" lang="en-US" altLang="ja-JP" sz="1600" dirty="0"/>
          </a:p>
          <a:p>
            <a:r>
              <a:rPr lang="ja-JP" altLang="en-US" sz="1400" b="1" dirty="0"/>
              <a:t>（</a:t>
            </a:r>
            <a:r>
              <a:rPr lang="en-US" altLang="ja-JP" sz="1400" b="1" dirty="0"/>
              <a:t>4</a:t>
            </a:r>
            <a:r>
              <a:rPr lang="ja-JP" altLang="en-US" sz="1400" b="1" dirty="0"/>
              <a:t>）出展内容</a:t>
            </a:r>
            <a:endParaRPr kumimoji="1" lang="ja-JP" altLang="en-US" sz="1600" b="1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918C6551-C495-6511-942B-5DE4B4D912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534190"/>
              </p:ext>
            </p:extLst>
          </p:nvPr>
        </p:nvGraphicFramePr>
        <p:xfrm>
          <a:off x="584684" y="3084898"/>
          <a:ext cx="5688632" cy="2623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>
                  <a:extLst>
                    <a:ext uri="{9D8B030D-6E8A-4147-A177-3AD203B41FA5}">
                      <a16:colId xmlns:a16="http://schemas.microsoft.com/office/drawing/2014/main" val="3270577810"/>
                    </a:ext>
                  </a:extLst>
                </a:gridCol>
              </a:tblGrid>
              <a:tr h="17530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具体的な内容をご記入下さい。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販売予定の食品、調理メニュー／企業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PR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、ワークショップの内容（時間や金額）</a:t>
                      </a: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537083"/>
                  </a:ext>
                </a:extLst>
              </a:tr>
              <a:tr h="2448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434319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B5648D25-B427-D519-C8CB-EC266F507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60333"/>
              </p:ext>
            </p:extLst>
          </p:nvPr>
        </p:nvGraphicFramePr>
        <p:xfrm>
          <a:off x="584684" y="5920632"/>
          <a:ext cx="5688632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>
                  <a:extLst>
                    <a:ext uri="{9D8B030D-6E8A-4147-A177-3AD203B41FA5}">
                      <a16:colId xmlns:a16="http://schemas.microsoft.com/office/drawing/2014/main" val="3270577810"/>
                    </a:ext>
                  </a:extLst>
                </a:gridCol>
              </a:tblGrid>
              <a:tr h="10573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ワークショップの場合の記入例（可能な範囲で下記項目を記載してください。）</a:t>
                      </a: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537083"/>
                  </a:ext>
                </a:extLst>
              </a:tr>
              <a:tr h="10287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〔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内　　　容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〕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稲わらをつかった小さな草履（草鞋）づくりを行います。ご家族の思い出作りにいかがですか。</a:t>
                      </a: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〔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実施日時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〕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両日　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11:00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～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/13:00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～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/15:00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～　または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〔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回数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〕3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回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/1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日</a:t>
                      </a: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〔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所要時間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〕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45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分程度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/1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回</a:t>
                      </a: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〔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対象年齢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〕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歳以上保護者同伴可</a:t>
                      </a: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〔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制限人数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〕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人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/1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回</a:t>
                      </a: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〔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受付方法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〕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両日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10:00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からブースで受付</a:t>
                      </a: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〔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参 加 費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〕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　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300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円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/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回</a:t>
                      </a: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○活動実績　第９回ファーマーズ＆キッズフェスタに出展し、上記ワークショップを開催しました。</a:t>
                      </a: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434319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526E0470-8F17-52B5-6A17-CABCF5D34D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823716"/>
              </p:ext>
            </p:extLst>
          </p:nvPr>
        </p:nvGraphicFramePr>
        <p:xfrm>
          <a:off x="5265204" y="1789286"/>
          <a:ext cx="792088" cy="656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3270577810"/>
                    </a:ext>
                  </a:extLst>
                </a:gridCol>
              </a:tblGrid>
              <a:tr h="18540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出展種別</a:t>
                      </a: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537083"/>
                  </a:ext>
                </a:extLst>
              </a:tr>
              <a:tr h="47092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45720" marR="4572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434319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4332677-9708-9172-72BC-52F75DEBEDFE}"/>
              </a:ext>
            </a:extLst>
          </p:cNvPr>
          <p:cNvSpPr/>
          <p:nvPr/>
        </p:nvSpPr>
        <p:spPr>
          <a:xfrm>
            <a:off x="4677065" y="146996"/>
            <a:ext cx="1144508" cy="43010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500" b="1" dirty="0">
                <a:solidFill>
                  <a:srgbClr val="009E4C"/>
                </a:solidFill>
                <a:latin typeface="Britannic Bold" panose="020B0903060703020204" pitchFamily="34" charset="0"/>
                <a:ea typeface="ADLaM Display" panose="020F0502020204030204" pitchFamily="2" charset="0"/>
                <a:cs typeface="Aharoni" panose="02010803020104030203" pitchFamily="2" charset="-79"/>
              </a:rPr>
              <a:t>2024</a:t>
            </a:r>
            <a:endParaRPr kumimoji="1" lang="ja-JP" altLang="en-US" sz="2500" b="1" dirty="0">
              <a:solidFill>
                <a:srgbClr val="009E4C"/>
              </a:solidFill>
              <a:latin typeface="Britannic Bold" panose="020B0903060703020204" pitchFamily="34" charset="0"/>
              <a:cs typeface="Aharoni" panose="02010803020104030203" pitchFamily="2" charset="-79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46352BA1-77CF-EC35-2390-C6150F3A61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643" t="50418" r="2302" b="10326"/>
          <a:stretch/>
        </p:blipFill>
        <p:spPr>
          <a:xfrm>
            <a:off x="1268760" y="137461"/>
            <a:ext cx="3557622" cy="399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380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5033</TotalTime>
  <Words>763</Words>
  <Application>Microsoft Office PowerPoint</Application>
  <PresentationFormat>A4 210 x 297 mm</PresentationFormat>
  <Paragraphs>84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MS PGothic</vt:lpstr>
      <vt:lpstr>Arial</vt:lpstr>
      <vt:lpstr>Britannic Bold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木川 遥</cp:lastModifiedBy>
  <cp:revision>325</cp:revision>
  <cp:lastPrinted>2022-06-23T08:36:40Z</cp:lastPrinted>
  <dcterms:created xsi:type="dcterms:W3CDTF">2012-05-24T04:59:31Z</dcterms:created>
  <dcterms:modified xsi:type="dcterms:W3CDTF">2023-09-19T02:59:33Z</dcterms:modified>
</cp:coreProperties>
</file>