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E25BCF-C9BB-47EB-9E1F-D3E04F9879A1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F2DC5-0A6A-43DE-B76F-858128F494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31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F2DC5-0A6A-43DE-B76F-858128F494E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551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1F2DC5-0A6A-43DE-B76F-858128F494E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4206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3E656-0BE5-4AEA-BEEE-84001E371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62FB106-0083-4098-9EBF-971E07FA93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2C8682-5249-4135-B298-B02C16D02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F2969A-D814-41A7-8A7D-187320FC8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48DFD2-52AA-42BB-B856-916C34547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975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6BD027-651C-4EA6-8615-B0F43D149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21E1A8-1726-4DDC-8DB4-BFD4A1BFD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8B2A75-3B81-40BC-A56E-F44F9F75F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8836BA-9A21-4A33-8CCB-F049F762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76750E-CDC5-4492-A9A9-D9FCF71C1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330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151F64F-14A3-4C5C-8AA7-ECE7C6F31A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EF34ED1-5EB2-464D-A79E-D789C4837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D86378-1871-4356-9F12-F52111A5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29261A-E13F-4147-B30B-03749232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95A6F4-4CF0-451A-AA2E-680A26150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60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DAD2B1-508E-4D66-8E95-E3C17CE15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230C22-89AF-4298-8124-A457A1987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5CB395-7845-4CF6-983A-5D9E7E0CC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E37AE6-FE91-405D-8462-E3F159272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5EC1D8-6612-47E2-BA22-1AE572A83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7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2E6DD-B49D-4DAE-B7C0-D88FEA820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2AA768-8670-4519-9C69-18C37C64A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40BCAC-6A05-456F-8C44-242D1B63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BDF81C-6A3F-43B3-B9C9-53B8AF354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617516-67F4-4193-9EF8-1B2F3E9D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373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6438AD-6DC8-4A69-93F8-A818C967C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37E2BC-A200-4A3A-BF70-8530CD9ED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88BD8E-6621-4593-A25A-78C1781DC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D61CEC-2521-4780-8F30-FA25B07EE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6D2E31-4433-420B-B524-7DDEA2F41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99441F-2138-4FE9-B5AD-5817899FA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3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68899A-5CAB-4573-8E38-8D8949C5C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F90E6E-696F-424F-B490-E0FC21022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5B18B1-5B12-4CFD-BE14-B95F26D06F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E87BD9E-0F1D-4EEE-9203-BD064A982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8E17A5E-E402-477D-A193-8FE0515566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FBA5350-3C7A-4ACB-8B67-6BDDAC22A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A2C76F-6EAB-46AE-B047-998C36E60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AAD0313-F35B-4E9A-80DB-4C34367B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84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BF8656-4717-4337-8B93-C24BBF895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9FD920-0463-4982-9544-91F80068D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F1B6B3-DC80-4880-A27B-D37BC512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21CCB6-7178-4C6C-8333-BDA2169E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01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CB35FCC-EEC9-46BA-8E1C-50BAE4B0F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D6AB324-420A-4389-8BF5-A430C5F7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ACC167-986B-4472-9C4B-3CB3D550D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17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0E8CA2-CC4F-4126-889A-2985A3794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9539AD-F131-46C5-BE1D-382064B6E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34698D-8346-4897-9D46-663951677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F5F658B-4644-49EA-9F8E-D03642ED3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2D93DF-0317-47C6-B91A-F3665A88C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045171-132A-43F7-A337-CFBC0CAB9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90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71689E-B5AF-4B9D-B848-E77CB89E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A510FF2-3AE0-4BD7-800F-56F2625A7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BF551F-AC8B-496E-8299-7C3BC013E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B990C1-64FD-44DE-A8B1-10D0C9CD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6612D36-2CF1-4428-84B5-1F68B73E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22C0A3-67FD-4730-ADCA-31D394F75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420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70CCEA5-D2C2-4758-A5E3-6DDE5D2E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56E608D-FC1E-4315-BEDA-78B1B4503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DCBD9B-7CF7-40ED-9635-22FCF41A5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35FA7-6C69-4641-8F98-3416181AE619}" type="datetimeFigureOut">
              <a:rPr kumimoji="1" lang="ja-JP" altLang="en-US" smtClean="0"/>
              <a:t>2021/1/22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628192-A1A6-49CB-A189-2F5D62319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39D1AF-6B8A-476F-BD9A-1BF71D3FE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BC64-F706-4CB9-AC6B-E6B91A1BE9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463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92936-2822-4791-8887-2712FA64C7FE}"/>
              </a:ext>
            </a:extLst>
          </p:cNvPr>
          <p:cNvSpPr txBox="1"/>
          <p:nvPr/>
        </p:nvSpPr>
        <p:spPr>
          <a:xfrm>
            <a:off x="2293495" y="224852"/>
            <a:ext cx="56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農業版事業継続計画（</a:t>
            </a:r>
            <a:r>
              <a:rPr kumimoji="1" lang="en-US" altLang="ja-JP" dirty="0"/>
              <a:t>BCP</a:t>
            </a:r>
            <a:r>
              <a:rPr kumimoji="1" lang="ja-JP" altLang="en-US" dirty="0"/>
              <a:t>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52052A-14FB-4AEB-855A-C4D796D77663}"/>
              </a:ext>
            </a:extLst>
          </p:cNvPr>
          <p:cNvSpPr txBox="1"/>
          <p:nvPr/>
        </p:nvSpPr>
        <p:spPr>
          <a:xfrm>
            <a:off x="333531" y="479597"/>
            <a:ext cx="13491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基本方針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583D4E-48D7-4020-8190-BC89443CB61C}"/>
              </a:ext>
            </a:extLst>
          </p:cNvPr>
          <p:cNvSpPr txBox="1"/>
          <p:nvPr/>
        </p:nvSpPr>
        <p:spPr>
          <a:xfrm>
            <a:off x="333531" y="1220867"/>
            <a:ext cx="3005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重要商品・業務と目標復旧時間</a:t>
            </a:r>
            <a:endParaRPr kumimoji="1" lang="ja-JP" altLang="en-US" sz="1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9A668C-82CD-4493-A271-B6E1541672EB}"/>
              </a:ext>
            </a:extLst>
          </p:cNvPr>
          <p:cNvSpPr txBox="1"/>
          <p:nvPr/>
        </p:nvSpPr>
        <p:spPr>
          <a:xfrm>
            <a:off x="333531" y="2178796"/>
            <a:ext cx="4407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策定の背景→この経営体にとって取り組む理由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D03A91-BA05-4E4D-A964-FA05C41BCE27}"/>
              </a:ext>
            </a:extLst>
          </p:cNvPr>
          <p:cNvSpPr txBox="1"/>
          <p:nvPr/>
        </p:nvSpPr>
        <p:spPr>
          <a:xfrm>
            <a:off x="333531" y="3088373"/>
            <a:ext cx="5033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重要業務への影響：自然災害毎（台風、地震、感染症）</a:t>
            </a:r>
            <a:endParaRPr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8634B0-43BB-477F-B7F5-5473D69F32FA}"/>
              </a:ext>
            </a:extLst>
          </p:cNvPr>
          <p:cNvSpPr txBox="1"/>
          <p:nvPr/>
        </p:nvSpPr>
        <p:spPr>
          <a:xfrm>
            <a:off x="6470747" y="545105"/>
            <a:ext cx="565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対応（＝事前対策）</a:t>
            </a:r>
            <a:endParaRPr lang="en-US" altLang="ja-JP" sz="1400" dirty="0"/>
          </a:p>
          <a:p>
            <a:r>
              <a:rPr kumimoji="1" lang="ja-JP" altLang="en-US" sz="1400" dirty="0"/>
              <a:t>＊対応については「重要業務への影響」の結果事象から考える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F43577B-1820-4117-AA2A-B34D8FD27A8E}"/>
              </a:ext>
            </a:extLst>
          </p:cNvPr>
          <p:cNvSpPr txBox="1"/>
          <p:nvPr/>
        </p:nvSpPr>
        <p:spPr>
          <a:xfrm>
            <a:off x="6470747" y="3746687"/>
            <a:ext cx="4242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緊急時の体制・発動のタイミング</a:t>
            </a:r>
            <a:endParaRPr kumimoji="1" lang="ja-JP" altLang="en-US" sz="14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E03BCF91-9286-4DC0-B161-2BAF6D6E3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160518"/>
              </p:ext>
            </p:extLst>
          </p:nvPr>
        </p:nvGraphicFramePr>
        <p:xfrm>
          <a:off x="341013" y="1544797"/>
          <a:ext cx="4706913" cy="522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733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30180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1335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重要商品・業務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2635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目標復旧時間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</a:tbl>
          </a:graphicData>
        </a:graphic>
      </p:graphicFrame>
      <p:graphicFrame>
        <p:nvGraphicFramePr>
          <p:cNvPr id="14" name="表 12">
            <a:extLst>
              <a:ext uri="{FF2B5EF4-FFF2-40B4-BE49-F238E27FC236}">
                <a16:creationId xmlns:a16="http://schemas.microsoft.com/office/drawing/2014/main" id="{E79289C9-941C-42D9-A575-304245380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549287"/>
              </p:ext>
            </p:extLst>
          </p:nvPr>
        </p:nvGraphicFramePr>
        <p:xfrm>
          <a:off x="397226" y="815816"/>
          <a:ext cx="4706913" cy="339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42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45171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基本方針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44E4D745-FB13-48E1-9D8A-AECAB4FAA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7698771"/>
              </p:ext>
            </p:extLst>
          </p:nvPr>
        </p:nvGraphicFramePr>
        <p:xfrm>
          <a:off x="412228" y="3493430"/>
          <a:ext cx="4706913" cy="3139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241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37672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5100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社会的影響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4278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取引先への影響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  <a:tr h="4416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顧客への影響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03665"/>
                  </a:ext>
                </a:extLst>
              </a:tr>
              <a:tr h="469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地域への影響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42787"/>
                  </a:ext>
                </a:extLst>
              </a:tr>
              <a:tr h="6454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経営資源（人・モノ・金・情報）への影響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99543"/>
                  </a:ext>
                </a:extLst>
              </a:tr>
              <a:tr h="6454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その他の影響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853311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B207AC8E-EE4F-4715-A9F8-9F93B9D98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375226"/>
              </p:ext>
            </p:extLst>
          </p:nvPr>
        </p:nvGraphicFramePr>
        <p:xfrm>
          <a:off x="6510714" y="1051124"/>
          <a:ext cx="4881811" cy="2442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493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731318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モノ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03665"/>
                  </a:ext>
                </a:extLst>
              </a:tr>
              <a:tr h="5522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情報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99543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853311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1AB12EA-3869-419D-B2A4-5C0DBBDF09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528534"/>
              </p:ext>
            </p:extLst>
          </p:nvPr>
        </p:nvGraphicFramePr>
        <p:xfrm>
          <a:off x="6520700" y="4161190"/>
          <a:ext cx="4871828" cy="2174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140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1250308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3478882406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3026057703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2863235700"/>
                    </a:ext>
                  </a:extLst>
                </a:gridCol>
              </a:tblGrid>
              <a:tr h="0">
                <a:tc rowSpan="6">
                  <a:txBody>
                    <a:bodyPr/>
                    <a:lstStyle/>
                    <a:p>
                      <a:pPr marL="0" indent="0" algn="ctr">
                        <a:buFont typeface="ＭＳ 明朝" panose="02020609040205080304" pitchFamily="17" charset="-128"/>
                        <a:buNone/>
                      </a:pPr>
                      <a:r>
                        <a:rPr kumimoji="1" lang="ja-JP" altLang="en-US" sz="1100" b="1" dirty="0"/>
                        <a:t>緊急時の体制</a:t>
                      </a:r>
                      <a:endParaRPr kumimoji="1" lang="en-US" altLang="ja-JP" sz="1100" b="1" dirty="0"/>
                    </a:p>
                    <a:p>
                      <a:pPr marL="171450" indent="-171450" algn="ctr">
                        <a:buFont typeface="ＭＳ 明朝" panose="02020609040205080304" pitchFamily="17" charset="-128"/>
                        <a:buChar char="※"/>
                      </a:pPr>
                      <a:endParaRPr kumimoji="1" lang="en-US" altLang="ja-JP" sz="1100" b="1" dirty="0"/>
                    </a:p>
                    <a:p>
                      <a:pPr marL="171450" indent="-171450" algn="ctr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900" b="1" dirty="0"/>
                        <a:t>責任者及び代理者、役割を明記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ＭＳ 明朝" panose="02020609040205080304" pitchFamily="17" charset="-128"/>
                        <a:buNone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役割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責任者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代理者①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代理者②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1894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73434"/>
                  </a:ext>
                </a:extLst>
              </a:tr>
              <a:tr h="1798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280906"/>
                  </a:ext>
                </a:extLst>
              </a:tr>
              <a:tr h="2337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922025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323286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819171"/>
                  </a:ext>
                </a:extLst>
              </a:tr>
              <a:tr h="711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発動のタイミング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71450" indent="-171450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自然災害別に定める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</a:tbl>
          </a:graphicData>
        </a:graphic>
      </p:graphicFrame>
      <p:graphicFrame>
        <p:nvGraphicFramePr>
          <p:cNvPr id="22" name="表 12">
            <a:extLst>
              <a:ext uri="{FF2B5EF4-FFF2-40B4-BE49-F238E27FC236}">
                <a16:creationId xmlns:a16="http://schemas.microsoft.com/office/drawing/2014/main" id="{5982CF6F-2137-4F08-B42F-1950365477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81598"/>
              </p:ext>
            </p:extLst>
          </p:nvPr>
        </p:nvGraphicFramePr>
        <p:xfrm>
          <a:off x="412228" y="2478778"/>
          <a:ext cx="4706913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42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45171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策定の背景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341FFDE-29AE-43B4-9BF7-A53DC05A494E}"/>
              </a:ext>
            </a:extLst>
          </p:cNvPr>
          <p:cNvSpPr txBox="1"/>
          <p:nvPr/>
        </p:nvSpPr>
        <p:spPr>
          <a:xfrm>
            <a:off x="11001517" y="182118"/>
            <a:ext cx="112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NO.1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899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92936-2822-4791-8887-2712FA64C7FE}"/>
              </a:ext>
            </a:extLst>
          </p:cNvPr>
          <p:cNvSpPr txBox="1"/>
          <p:nvPr/>
        </p:nvSpPr>
        <p:spPr>
          <a:xfrm>
            <a:off x="2293495" y="224852"/>
            <a:ext cx="56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農業版事業継続計画（</a:t>
            </a:r>
            <a:r>
              <a:rPr kumimoji="1" lang="en-US" altLang="ja-JP" dirty="0"/>
              <a:t>BCP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0D967EB-DB45-495C-B83E-418030583102}"/>
              </a:ext>
            </a:extLst>
          </p:cNvPr>
          <p:cNvSpPr txBox="1"/>
          <p:nvPr/>
        </p:nvSpPr>
        <p:spPr>
          <a:xfrm>
            <a:off x="479686" y="725742"/>
            <a:ext cx="6194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フェーズ毎の対策　＊誰が、何を、いつ（までに）やるのかを明確にする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1D677E-5C10-4E88-BB96-B7A55E93F2CC}"/>
              </a:ext>
            </a:extLst>
          </p:cNvPr>
          <p:cNvSpPr txBox="1"/>
          <p:nvPr/>
        </p:nvSpPr>
        <p:spPr>
          <a:xfrm>
            <a:off x="479687" y="6136832"/>
            <a:ext cx="4044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運用について（見直し、訓練）</a:t>
            </a:r>
            <a:endParaRPr kumimoji="1" lang="ja-JP" altLang="en-US" sz="1400" dirty="0"/>
          </a:p>
        </p:txBody>
      </p:sp>
      <p:graphicFrame>
        <p:nvGraphicFramePr>
          <p:cNvPr id="19" name="表 19">
            <a:extLst>
              <a:ext uri="{FF2B5EF4-FFF2-40B4-BE49-F238E27FC236}">
                <a16:creationId xmlns:a16="http://schemas.microsoft.com/office/drawing/2014/main" id="{0A6579AD-5A1B-4152-A62E-96EF6C89FE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457450"/>
              </p:ext>
            </p:extLst>
          </p:nvPr>
        </p:nvGraphicFramePr>
        <p:xfrm>
          <a:off x="479686" y="3671893"/>
          <a:ext cx="11082092" cy="2354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108">
                  <a:extLst>
                    <a:ext uri="{9D8B030D-6E8A-4147-A177-3AD203B41FA5}">
                      <a16:colId xmlns:a16="http://schemas.microsoft.com/office/drawing/2014/main" val="3492946232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56386480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56939040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48005336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52984250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974955039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512109142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171020333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786192880"/>
                    </a:ext>
                  </a:extLst>
                </a:gridCol>
              </a:tblGrid>
              <a:tr h="330318"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台風発生時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/>
                        <a:t>台風通過後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793408"/>
                  </a:ext>
                </a:extLst>
              </a:tr>
              <a:tr h="289231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減災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初動（</a:t>
                      </a:r>
                      <a:r>
                        <a:rPr kumimoji="1" lang="en-US" altLang="ja-JP" sz="1100" b="1" dirty="0"/>
                        <a:t>1</a:t>
                      </a:r>
                      <a:r>
                        <a:rPr kumimoji="1" lang="ja-JP" altLang="en-US" sz="1100" b="1" dirty="0"/>
                        <a:t>週間）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復旧（事業継続計画）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395570"/>
                  </a:ext>
                </a:extLst>
              </a:tr>
              <a:tr h="285606"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いつまでに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いつまでに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43563"/>
                  </a:ext>
                </a:extLst>
              </a:tr>
              <a:tr h="362250"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45229"/>
                  </a:ext>
                </a:extLst>
              </a:tr>
              <a:tr h="362250"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824451"/>
                  </a:ext>
                </a:extLst>
              </a:tr>
              <a:tr h="362250"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964089"/>
                  </a:ext>
                </a:extLst>
              </a:tr>
              <a:tr h="362250"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76295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D17FB74E-01AE-41B3-A106-3A8430615E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903485"/>
              </p:ext>
            </p:extLst>
          </p:nvPr>
        </p:nvGraphicFramePr>
        <p:xfrm>
          <a:off x="3931782" y="1165076"/>
          <a:ext cx="7629996" cy="246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666">
                  <a:extLst>
                    <a:ext uri="{9D8B030D-6E8A-4147-A177-3AD203B41FA5}">
                      <a16:colId xmlns:a16="http://schemas.microsoft.com/office/drawing/2014/main" val="89600008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178319783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2748079900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373375648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48005336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512109142"/>
                    </a:ext>
                  </a:extLst>
                </a:gridCol>
              </a:tblGrid>
              <a:tr h="301567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発生後（感染症・地震）</a:t>
                      </a:r>
                      <a:endParaRPr kumimoji="1" lang="en-US" altLang="ja-JP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793408"/>
                  </a:ext>
                </a:extLst>
              </a:tr>
              <a:tr h="301567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zh-TW" altLang="en-US" sz="1100" b="1" dirty="0"/>
                        <a:t>初動（</a:t>
                      </a:r>
                      <a:r>
                        <a:rPr kumimoji="1" lang="en-US" altLang="zh-TW" sz="1100" b="1" dirty="0"/>
                        <a:t>1</a:t>
                      </a:r>
                      <a:r>
                        <a:rPr kumimoji="1" lang="zh-TW" altLang="en-US" sz="1100" b="1" dirty="0"/>
                        <a:t>週間）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復旧（事業継続計画）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395570"/>
                  </a:ext>
                </a:extLst>
              </a:tr>
              <a:tr h="301567"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432450"/>
                  </a:ext>
                </a:extLst>
              </a:tr>
              <a:tr h="389846"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45229"/>
                  </a:ext>
                </a:extLst>
              </a:tr>
              <a:tr h="389846"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53768"/>
                  </a:ext>
                </a:extLst>
              </a:tr>
              <a:tr h="389846"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208428"/>
                  </a:ext>
                </a:extLst>
              </a:tr>
              <a:tr h="389846"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6214"/>
                  </a:ext>
                </a:extLst>
              </a:tr>
            </a:tbl>
          </a:graphicData>
        </a:graphic>
      </p:graphicFrame>
      <p:graphicFrame>
        <p:nvGraphicFramePr>
          <p:cNvPr id="21" name="表 12">
            <a:extLst>
              <a:ext uri="{FF2B5EF4-FFF2-40B4-BE49-F238E27FC236}">
                <a16:creationId xmlns:a16="http://schemas.microsoft.com/office/drawing/2014/main" id="{C610FF28-6582-46A7-80CC-336B2361C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740548"/>
              </p:ext>
            </p:extLst>
          </p:nvPr>
        </p:nvGraphicFramePr>
        <p:xfrm>
          <a:off x="860891" y="1289355"/>
          <a:ext cx="2716137" cy="1803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508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2244629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18031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防災計画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従業員の生命と財産の安全確保を目的とした計画（災害共通）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ＭＳ 明朝" panose="02020609040205080304" pitchFamily="17" charset="-128"/>
                        <a:buNone/>
                      </a:pP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graphicFrame>
        <p:nvGraphicFramePr>
          <p:cNvPr id="23" name="表 12">
            <a:extLst>
              <a:ext uri="{FF2B5EF4-FFF2-40B4-BE49-F238E27FC236}">
                <a16:creationId xmlns:a16="http://schemas.microsoft.com/office/drawing/2014/main" id="{9B4CAE7B-A0DE-4A2E-9FC2-BD613228D3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483480"/>
              </p:ext>
            </p:extLst>
          </p:nvPr>
        </p:nvGraphicFramePr>
        <p:xfrm>
          <a:off x="3582649" y="6121200"/>
          <a:ext cx="7979129" cy="339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46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6478783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見直し・訓練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096AB48-9C12-4E82-B6BF-B0A879AD9E4D}"/>
              </a:ext>
            </a:extLst>
          </p:cNvPr>
          <p:cNvSpPr txBox="1"/>
          <p:nvPr/>
        </p:nvSpPr>
        <p:spPr>
          <a:xfrm>
            <a:off x="11001517" y="182118"/>
            <a:ext cx="112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NO.2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911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92936-2822-4791-8887-2712FA64C7FE}"/>
              </a:ext>
            </a:extLst>
          </p:cNvPr>
          <p:cNvSpPr txBox="1"/>
          <p:nvPr/>
        </p:nvSpPr>
        <p:spPr>
          <a:xfrm>
            <a:off x="2293495" y="224852"/>
            <a:ext cx="56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農業版事業継続計画（</a:t>
            </a:r>
            <a:r>
              <a:rPr kumimoji="1" lang="en-US" altLang="ja-JP" dirty="0"/>
              <a:t>BCP</a:t>
            </a:r>
            <a:r>
              <a:rPr kumimoji="1" lang="ja-JP" altLang="en-US" dirty="0"/>
              <a:t>）記入例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52052A-14FB-4AEB-855A-C4D796D77663}"/>
              </a:ext>
            </a:extLst>
          </p:cNvPr>
          <p:cNvSpPr txBox="1"/>
          <p:nvPr/>
        </p:nvSpPr>
        <p:spPr>
          <a:xfrm>
            <a:off x="333531" y="479597"/>
            <a:ext cx="13491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基本方針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583D4E-48D7-4020-8190-BC89443CB61C}"/>
              </a:ext>
            </a:extLst>
          </p:cNvPr>
          <p:cNvSpPr txBox="1"/>
          <p:nvPr/>
        </p:nvSpPr>
        <p:spPr>
          <a:xfrm>
            <a:off x="333531" y="1220867"/>
            <a:ext cx="30055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重要商品・業務と目標復旧時間</a:t>
            </a:r>
            <a:endParaRPr kumimoji="1" lang="ja-JP" altLang="en-US" sz="1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9A668C-82CD-4493-A271-B6E1541672EB}"/>
              </a:ext>
            </a:extLst>
          </p:cNvPr>
          <p:cNvSpPr txBox="1"/>
          <p:nvPr/>
        </p:nvSpPr>
        <p:spPr>
          <a:xfrm>
            <a:off x="333531" y="2178796"/>
            <a:ext cx="44071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策定の背景→この経営体にとって取り組む理由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D03A91-BA05-4E4D-A964-FA05C41BCE27}"/>
              </a:ext>
            </a:extLst>
          </p:cNvPr>
          <p:cNvSpPr txBox="1"/>
          <p:nvPr/>
        </p:nvSpPr>
        <p:spPr>
          <a:xfrm>
            <a:off x="333531" y="3088373"/>
            <a:ext cx="50337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重要業務への影響：自然災害毎（台風、地震、感染症）</a:t>
            </a:r>
            <a:endParaRPr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48634B0-43BB-477F-B7F5-5473D69F32FA}"/>
              </a:ext>
            </a:extLst>
          </p:cNvPr>
          <p:cNvSpPr txBox="1"/>
          <p:nvPr/>
        </p:nvSpPr>
        <p:spPr>
          <a:xfrm>
            <a:off x="6470747" y="545105"/>
            <a:ext cx="56512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対応（＝事前対策）</a:t>
            </a:r>
            <a:endParaRPr lang="en-US" altLang="ja-JP" sz="1400" dirty="0"/>
          </a:p>
          <a:p>
            <a:r>
              <a:rPr kumimoji="1" lang="ja-JP" altLang="en-US" sz="1400" dirty="0"/>
              <a:t>＊対応については「重要業務への影響」の結果事象から考える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F43577B-1820-4117-AA2A-B34D8FD27A8E}"/>
              </a:ext>
            </a:extLst>
          </p:cNvPr>
          <p:cNvSpPr txBox="1"/>
          <p:nvPr/>
        </p:nvSpPr>
        <p:spPr>
          <a:xfrm>
            <a:off x="6470747" y="3746687"/>
            <a:ext cx="4242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緊急時の体制・発動のタイミング</a:t>
            </a:r>
            <a:endParaRPr kumimoji="1" lang="ja-JP" altLang="en-US" sz="1400" dirty="0"/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E03BCF91-9286-4DC0-B161-2BAF6D6E3A1F}"/>
              </a:ext>
            </a:extLst>
          </p:cNvPr>
          <p:cNvGraphicFramePr>
            <a:graphicFrameLocks noGrp="1"/>
          </p:cNvGraphicFramePr>
          <p:nvPr/>
        </p:nvGraphicFramePr>
        <p:xfrm>
          <a:off x="397227" y="1566028"/>
          <a:ext cx="4706913" cy="522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6733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30180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20141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重要商品・業務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〇〇社向けの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××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、〇〇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2635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目標復旧時間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1" dirty="0"/>
                        <a:t>1</a:t>
                      </a:r>
                      <a:r>
                        <a:rPr kumimoji="1" lang="ja-JP" altLang="en-US" sz="1000" b="1" dirty="0"/>
                        <a:t>週間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</a:tbl>
          </a:graphicData>
        </a:graphic>
      </p:graphicFrame>
      <p:graphicFrame>
        <p:nvGraphicFramePr>
          <p:cNvPr id="14" name="表 12">
            <a:extLst>
              <a:ext uri="{FF2B5EF4-FFF2-40B4-BE49-F238E27FC236}">
                <a16:creationId xmlns:a16="http://schemas.microsoft.com/office/drawing/2014/main" id="{E79289C9-941C-42D9-A575-3042453808B6}"/>
              </a:ext>
            </a:extLst>
          </p:cNvPr>
          <p:cNvGraphicFramePr>
            <a:graphicFrameLocks noGrp="1"/>
          </p:cNvGraphicFramePr>
          <p:nvPr/>
        </p:nvGraphicFramePr>
        <p:xfrm>
          <a:off x="397226" y="815816"/>
          <a:ext cx="4706913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42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45171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基本方針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従業員の安全を守る　自社の経営を維持する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食料の安定供給責任を果たす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44E4D745-FB13-48E1-9D8A-AECAB4FAA709}"/>
              </a:ext>
            </a:extLst>
          </p:cNvPr>
          <p:cNvGraphicFramePr>
            <a:graphicFrameLocks noGrp="1"/>
          </p:cNvGraphicFramePr>
          <p:nvPr/>
        </p:nvGraphicFramePr>
        <p:xfrm>
          <a:off x="412228" y="3493430"/>
          <a:ext cx="4706913" cy="3195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241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37672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5100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社会的影響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ライフライン（電気、ガス、水道、電話、交通、通信）が止まることにより〇〇〇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4278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取引先への影響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出荷停止・遅延、支払い困難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  <a:tr h="4416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顧客への影響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配達の遅れ、店舗内顧客の避難対応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03665"/>
                  </a:ext>
                </a:extLst>
              </a:tr>
              <a:tr h="469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地域への影響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飛ばされたモノによる破損、道路への影響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42787"/>
                  </a:ext>
                </a:extLst>
              </a:tr>
              <a:tr h="6454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経営資源（人・モノ・金・情報）への影響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人：社員が通勤できない。帰れない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モノ：ハウスの破損・倒壊、ほ場の冠水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金：売り上げ減少による入金減、修繕費用の発生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情報：停電や水濡れによるデータが見られない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99543"/>
                  </a:ext>
                </a:extLst>
              </a:tr>
              <a:tr h="6454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その他の影響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853311"/>
                  </a:ext>
                </a:extLst>
              </a:tr>
            </a:tbl>
          </a:graphicData>
        </a:graphic>
      </p:graphicFrame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B207AC8E-EE4F-4715-A9F8-9F93B9D98FC5}"/>
              </a:ext>
            </a:extLst>
          </p:cNvPr>
          <p:cNvGraphicFramePr>
            <a:graphicFrameLocks noGrp="1"/>
          </p:cNvGraphicFramePr>
          <p:nvPr/>
        </p:nvGraphicFramePr>
        <p:xfrm>
          <a:off x="6510714" y="1051124"/>
          <a:ext cx="4881811" cy="2442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493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731318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社員の安否確認ルールの決定、代行社員の育成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モノ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動かないように設備の固定、原材料の在庫確保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出荷停止時に必要となる資金の確保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03665"/>
                  </a:ext>
                </a:extLst>
              </a:tr>
              <a:tr h="55223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情報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重要なデータのバックアップ・保管、緊急時の連絡方法確立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199543"/>
                  </a:ext>
                </a:extLst>
              </a:tr>
              <a:tr h="4725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853311"/>
                  </a:ext>
                </a:extLst>
              </a:tr>
            </a:tbl>
          </a:graphicData>
        </a:graphic>
      </p:graphicFrame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1AB12EA-3869-419D-B2A4-5C0DBBDF0965}"/>
              </a:ext>
            </a:extLst>
          </p:cNvPr>
          <p:cNvGraphicFramePr>
            <a:graphicFrameLocks noGrp="1"/>
          </p:cNvGraphicFramePr>
          <p:nvPr/>
        </p:nvGraphicFramePr>
        <p:xfrm>
          <a:off x="6520700" y="4161190"/>
          <a:ext cx="4871828" cy="2174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8140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1250308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3478882406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3026057703"/>
                    </a:ext>
                  </a:extLst>
                </a:gridCol>
                <a:gridCol w="824460">
                  <a:extLst>
                    <a:ext uri="{9D8B030D-6E8A-4147-A177-3AD203B41FA5}">
                      <a16:colId xmlns:a16="http://schemas.microsoft.com/office/drawing/2014/main" val="2863235700"/>
                    </a:ext>
                  </a:extLst>
                </a:gridCol>
              </a:tblGrid>
              <a:tr h="0">
                <a:tc rowSpan="6">
                  <a:txBody>
                    <a:bodyPr/>
                    <a:lstStyle/>
                    <a:p>
                      <a:pPr marL="0" indent="0" algn="ctr">
                        <a:buFont typeface="ＭＳ 明朝" panose="02020609040205080304" pitchFamily="17" charset="-128"/>
                        <a:buNone/>
                      </a:pPr>
                      <a:r>
                        <a:rPr kumimoji="1" lang="ja-JP" altLang="en-US" sz="1100" b="1" dirty="0"/>
                        <a:t>緊急時の体制</a:t>
                      </a:r>
                      <a:endParaRPr kumimoji="1" lang="en-US" altLang="ja-JP" sz="1100" b="1" dirty="0"/>
                    </a:p>
                    <a:p>
                      <a:pPr marL="171450" indent="-171450" algn="ctr">
                        <a:buFont typeface="ＭＳ 明朝" panose="02020609040205080304" pitchFamily="17" charset="-128"/>
                        <a:buChar char="※"/>
                      </a:pPr>
                      <a:endParaRPr kumimoji="1" lang="en-US" altLang="ja-JP" sz="1100" b="1" dirty="0"/>
                    </a:p>
                    <a:p>
                      <a:pPr marL="171450" indent="-171450" algn="ctr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900" b="1" dirty="0"/>
                        <a:t>責任者及び代理者、役割を明記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ＭＳ 明朝" panose="02020609040205080304" pitchFamily="17" charset="-128"/>
                        <a:buNone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役割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責任者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代理者①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代理者②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  <a:tr h="1894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統括責任者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〇〇〇〇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〇〇〇〇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〇〇〇〇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273434"/>
                  </a:ext>
                </a:extLst>
              </a:tr>
              <a:tr h="17988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280906"/>
                  </a:ext>
                </a:extLst>
              </a:tr>
              <a:tr h="2337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922025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323286"/>
                  </a:ext>
                </a:extLst>
              </a:tr>
              <a:tr h="1219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従業員支援担当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819171"/>
                  </a:ext>
                </a:extLst>
              </a:tr>
              <a:tr h="711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</a:rPr>
                        <a:t>発動のタイミング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171450" indent="-171450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自然災害別に定める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地震：発生時、台風：台風発生時　感染症：発生時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077676"/>
                  </a:ext>
                </a:extLst>
              </a:tr>
            </a:tbl>
          </a:graphicData>
        </a:graphic>
      </p:graphicFrame>
      <p:graphicFrame>
        <p:nvGraphicFramePr>
          <p:cNvPr id="22" name="表 12">
            <a:extLst>
              <a:ext uri="{FF2B5EF4-FFF2-40B4-BE49-F238E27FC236}">
                <a16:creationId xmlns:a16="http://schemas.microsoft.com/office/drawing/2014/main" id="{5982CF6F-2137-4F08-B42F-19503654773E}"/>
              </a:ext>
            </a:extLst>
          </p:cNvPr>
          <p:cNvGraphicFramePr>
            <a:graphicFrameLocks noGrp="1"/>
          </p:cNvGraphicFramePr>
          <p:nvPr/>
        </p:nvGraphicFramePr>
        <p:xfrm>
          <a:off x="412228" y="2478778"/>
          <a:ext cx="4706913" cy="54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742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3545171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策定の背景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過去の災害により、多くのダメージを受け、その都度取引先が離れていった。経営を維持するためには影響を少なくする必要がある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sp>
        <p:nvSpPr>
          <p:cNvPr id="7" name="楕円 6">
            <a:extLst>
              <a:ext uri="{FF2B5EF4-FFF2-40B4-BE49-F238E27FC236}">
                <a16:creationId xmlns:a16="http://schemas.microsoft.com/office/drawing/2014/main" id="{D83A4BF6-45AB-4C3D-9102-5E9C9556BEFA}"/>
              </a:ext>
            </a:extLst>
          </p:cNvPr>
          <p:cNvSpPr/>
          <p:nvPr/>
        </p:nvSpPr>
        <p:spPr>
          <a:xfrm>
            <a:off x="3113736" y="3096650"/>
            <a:ext cx="450648" cy="30777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341FFDE-29AE-43B4-9BF7-A53DC05A494E}"/>
              </a:ext>
            </a:extLst>
          </p:cNvPr>
          <p:cNvSpPr txBox="1"/>
          <p:nvPr/>
        </p:nvSpPr>
        <p:spPr>
          <a:xfrm>
            <a:off x="11001517" y="182118"/>
            <a:ext cx="112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NO.1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25781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92936-2822-4791-8887-2712FA64C7FE}"/>
              </a:ext>
            </a:extLst>
          </p:cNvPr>
          <p:cNvSpPr txBox="1"/>
          <p:nvPr/>
        </p:nvSpPr>
        <p:spPr>
          <a:xfrm>
            <a:off x="2293495" y="224852"/>
            <a:ext cx="5651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農業版事業継続計画（</a:t>
            </a:r>
            <a:r>
              <a:rPr kumimoji="1" lang="en-US" altLang="ja-JP" dirty="0"/>
              <a:t>BCP</a:t>
            </a:r>
            <a:r>
              <a:rPr kumimoji="1" lang="ja-JP" altLang="en-US" dirty="0"/>
              <a:t>）記入例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0D967EB-DB45-495C-B83E-418030583102}"/>
              </a:ext>
            </a:extLst>
          </p:cNvPr>
          <p:cNvSpPr txBox="1"/>
          <p:nvPr/>
        </p:nvSpPr>
        <p:spPr>
          <a:xfrm>
            <a:off x="479686" y="725742"/>
            <a:ext cx="61946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フェーズ毎の対策　＊誰が、何を、いつ（までに）やるのかを明確にする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A1D677E-5C10-4E88-BB96-B7A55E93F2CC}"/>
              </a:ext>
            </a:extLst>
          </p:cNvPr>
          <p:cNvSpPr txBox="1"/>
          <p:nvPr/>
        </p:nvSpPr>
        <p:spPr>
          <a:xfrm>
            <a:off x="479686" y="6209663"/>
            <a:ext cx="40444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運用について（見直し、訓練）</a:t>
            </a:r>
            <a:endParaRPr kumimoji="1" lang="ja-JP" altLang="en-US" sz="1400" dirty="0"/>
          </a:p>
        </p:txBody>
      </p:sp>
      <p:graphicFrame>
        <p:nvGraphicFramePr>
          <p:cNvPr id="19" name="表 19">
            <a:extLst>
              <a:ext uri="{FF2B5EF4-FFF2-40B4-BE49-F238E27FC236}">
                <a16:creationId xmlns:a16="http://schemas.microsoft.com/office/drawing/2014/main" id="{0A6579AD-5A1B-4152-A62E-96EF6C89FEB2}"/>
              </a:ext>
            </a:extLst>
          </p:cNvPr>
          <p:cNvGraphicFramePr>
            <a:graphicFrameLocks noGrp="1"/>
          </p:cNvGraphicFramePr>
          <p:nvPr/>
        </p:nvGraphicFramePr>
        <p:xfrm>
          <a:off x="479686" y="3671894"/>
          <a:ext cx="11082092" cy="2380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108">
                  <a:extLst>
                    <a:ext uri="{9D8B030D-6E8A-4147-A177-3AD203B41FA5}">
                      <a16:colId xmlns:a16="http://schemas.microsoft.com/office/drawing/2014/main" val="3492946232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56386480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56939040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480053366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52984250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974955039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512109142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2171020333"/>
                    </a:ext>
                  </a:extLst>
                </a:gridCol>
                <a:gridCol w="1265248">
                  <a:extLst>
                    <a:ext uri="{9D8B030D-6E8A-4147-A177-3AD203B41FA5}">
                      <a16:colId xmlns:a16="http://schemas.microsoft.com/office/drawing/2014/main" val="3786192880"/>
                    </a:ext>
                  </a:extLst>
                </a:gridCol>
              </a:tblGrid>
              <a:tr h="277253">
                <a:tc gridSpan="3">
                  <a:txBody>
                    <a:bodyPr/>
                    <a:lstStyle/>
                    <a:p>
                      <a:r>
                        <a:rPr kumimoji="1" lang="ja-JP" altLang="en-US" sz="1100" dirty="0"/>
                        <a:t>台風発生時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100" dirty="0"/>
                        <a:t>台風通過後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793408"/>
                  </a:ext>
                </a:extLst>
              </a:tr>
              <a:tr h="21677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減災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初動（</a:t>
                      </a:r>
                      <a:r>
                        <a:rPr kumimoji="1" lang="en-US" altLang="ja-JP" sz="1100" b="1" dirty="0"/>
                        <a:t>1</a:t>
                      </a:r>
                      <a:r>
                        <a:rPr kumimoji="1" lang="ja-JP" altLang="en-US" sz="1100" b="1" dirty="0"/>
                        <a:t>週間）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/>
                        <a:t>復旧（事業継続計画）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395570"/>
                  </a:ext>
                </a:extLst>
              </a:tr>
              <a:tr h="227757"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いつまでに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いつまでに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4435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被害状況予測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台風通過までに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台風被害確認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従業員支援担当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現地スタッフの欠員補充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45229"/>
                  </a:ext>
                </a:extLst>
              </a:tr>
              <a:tr h="319303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できるものを収穫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台風通過までに順次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出荷状況確認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設備の修理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半月後までに応急処理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3824451"/>
                  </a:ext>
                </a:extLst>
              </a:tr>
              <a:tr h="37475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事前対策（設備、ほ場）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台風通過まてに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復旧処理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週間後までに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資金手当ての相談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か月後までに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964089"/>
                  </a:ext>
                </a:extLst>
              </a:tr>
              <a:tr h="278318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取引先連絡・調整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台風通過までに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取引先連絡・調整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翌日以降順次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データ管理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762957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D17FB74E-01AE-41B3-A106-3A8430615E93}"/>
              </a:ext>
            </a:extLst>
          </p:cNvPr>
          <p:cNvGraphicFramePr>
            <a:graphicFrameLocks noGrp="1"/>
          </p:cNvGraphicFramePr>
          <p:nvPr/>
        </p:nvGraphicFramePr>
        <p:xfrm>
          <a:off x="3931782" y="1165077"/>
          <a:ext cx="7629996" cy="22509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666">
                  <a:extLst>
                    <a:ext uri="{9D8B030D-6E8A-4147-A177-3AD203B41FA5}">
                      <a16:colId xmlns:a16="http://schemas.microsoft.com/office/drawing/2014/main" val="89600008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178319783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2748079900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373375648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480053366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512109142"/>
                    </a:ext>
                  </a:extLst>
                </a:gridCol>
              </a:tblGrid>
              <a:tr h="120708">
                <a:tc gridSpan="6"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発生後（感染症・地震）</a:t>
                      </a:r>
                      <a:endParaRPr kumimoji="1" lang="en-US" altLang="ja-JP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dist"/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793408"/>
                  </a:ext>
                </a:extLst>
              </a:tr>
              <a:tr h="20490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zh-TW" altLang="en-US" sz="1100" b="1" dirty="0"/>
                        <a:t>初動（</a:t>
                      </a:r>
                      <a:r>
                        <a:rPr kumimoji="1" lang="en-US" altLang="zh-TW" sz="1100" b="1" dirty="0"/>
                        <a:t>1</a:t>
                      </a:r>
                      <a:r>
                        <a:rPr kumimoji="1" lang="zh-TW" altLang="en-US" sz="1100" b="1" dirty="0"/>
                        <a:t>週間）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/>
                        <a:t>復旧（事業継続計画）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395570"/>
                  </a:ext>
                </a:extLst>
              </a:tr>
              <a:tr h="146699"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誰が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何を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/>
                        <a:t>いつ（までに）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432450"/>
                  </a:ext>
                </a:extLst>
              </a:tr>
              <a:tr h="404734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統括責任者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対策本部の設置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発生時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従業員支援担当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現地スタッフの欠員補充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45229"/>
                  </a:ext>
                </a:extLst>
              </a:tr>
              <a:tr h="381894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被害状況の特定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翌日までに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設備の修理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半月後までに応急措置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053768"/>
                  </a:ext>
                </a:extLst>
              </a:tr>
              <a:tr h="276527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応急措置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翌日以降順次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財務担当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資金手当ての相談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か月後までに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208428"/>
                  </a:ext>
                </a:extLst>
              </a:tr>
              <a:tr h="276527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取引先連絡・調整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翌日以降順次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事業資源担当</a:t>
                      </a:r>
                    </a:p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顧客・取引先担当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データ管理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半月後までに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56214"/>
                  </a:ext>
                </a:extLst>
              </a:tr>
            </a:tbl>
          </a:graphicData>
        </a:graphic>
      </p:graphicFrame>
      <p:graphicFrame>
        <p:nvGraphicFramePr>
          <p:cNvPr id="21" name="表 12">
            <a:extLst>
              <a:ext uri="{FF2B5EF4-FFF2-40B4-BE49-F238E27FC236}">
                <a16:creationId xmlns:a16="http://schemas.microsoft.com/office/drawing/2014/main" id="{C610FF28-6582-46A7-80CC-336B2361C9BE}"/>
              </a:ext>
            </a:extLst>
          </p:cNvPr>
          <p:cNvGraphicFramePr>
            <a:graphicFrameLocks noGrp="1"/>
          </p:cNvGraphicFramePr>
          <p:nvPr/>
        </p:nvGraphicFramePr>
        <p:xfrm>
          <a:off x="860891" y="1289355"/>
          <a:ext cx="2716137" cy="1803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508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2244629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18031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防災計画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ＭＳ 明朝" panose="02020609040205080304" pitchFamily="17" charset="-128"/>
                        <a:buChar char="※"/>
                      </a:pPr>
                      <a:r>
                        <a:rPr kumimoji="1" lang="ja-JP" altLang="en-US" sz="1000" b="1" dirty="0">
                          <a:solidFill>
                            <a:schemeClr val="tx1"/>
                          </a:solidFill>
                        </a:rPr>
                        <a:t>従業員の生命と財産の安全確保を目的とした計画（災害共通）</a:t>
                      </a: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ＭＳ 明朝" panose="02020609040205080304" pitchFamily="17" charset="-128"/>
                        <a:buChar char="※"/>
                      </a:pPr>
                      <a:endParaRPr kumimoji="1" lang="en-US" altLang="ja-JP" sz="10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社員の安否確認ルール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非常用備品の準備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取引先・関係先の連絡先準備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graphicFrame>
        <p:nvGraphicFramePr>
          <p:cNvPr id="23" name="表 12">
            <a:extLst>
              <a:ext uri="{FF2B5EF4-FFF2-40B4-BE49-F238E27FC236}">
                <a16:creationId xmlns:a16="http://schemas.microsoft.com/office/drawing/2014/main" id="{9B4CAE7B-A0DE-4A2E-9FC2-BD613228D304}"/>
              </a:ext>
            </a:extLst>
          </p:cNvPr>
          <p:cNvGraphicFramePr>
            <a:graphicFrameLocks noGrp="1"/>
          </p:cNvGraphicFramePr>
          <p:nvPr/>
        </p:nvGraphicFramePr>
        <p:xfrm>
          <a:off x="3582649" y="6121200"/>
          <a:ext cx="797912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46">
                  <a:extLst>
                    <a:ext uri="{9D8B030D-6E8A-4147-A177-3AD203B41FA5}">
                      <a16:colId xmlns:a16="http://schemas.microsoft.com/office/drawing/2014/main" val="3837188899"/>
                    </a:ext>
                  </a:extLst>
                </a:gridCol>
                <a:gridCol w="6478783">
                  <a:extLst>
                    <a:ext uri="{9D8B030D-6E8A-4147-A177-3AD203B41FA5}">
                      <a16:colId xmlns:a16="http://schemas.microsoft.com/office/drawing/2014/main" val="3779153002"/>
                    </a:ext>
                  </a:extLst>
                </a:gridCol>
              </a:tblGrid>
              <a:tr h="3390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見直し・訓練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見直し：年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回および新たな取組みをはじめたとき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訓練：〇月〇日（台風で大きな被害を受けた日）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0881266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096AB48-9C12-4E82-B6BF-B0A879AD9E4D}"/>
              </a:ext>
            </a:extLst>
          </p:cNvPr>
          <p:cNvSpPr txBox="1"/>
          <p:nvPr/>
        </p:nvSpPr>
        <p:spPr>
          <a:xfrm>
            <a:off x="11001517" y="182118"/>
            <a:ext cx="1120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/>
              <a:t>NO.2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66041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CF98CF003AFB84B9B72FC78066F3DB2" ma:contentTypeVersion="13" ma:contentTypeDescription="新しいドキュメントを作成します。" ma:contentTypeScope="" ma:versionID="af587f07d7139b047b4072388137a2d8">
  <xsd:schema xmlns:xsd="http://www.w3.org/2001/XMLSchema" xmlns:xs="http://www.w3.org/2001/XMLSchema" xmlns:p="http://schemas.microsoft.com/office/2006/metadata/properties" xmlns:ns2="87fe3439-3e4e-4d15-afed-a72b3eb55d92" xmlns:ns3="4d5c8604-9fe5-40b1-af80-df0fe3455e6e" targetNamespace="http://schemas.microsoft.com/office/2006/metadata/properties" ma:root="true" ma:fieldsID="758f2c239ff889c13db192652a7eaf29" ns2:_="" ns3:_="">
    <xsd:import namespace="87fe3439-3e4e-4d15-afed-a72b3eb55d92"/>
    <xsd:import namespace="4d5c8604-9fe5-40b1-af80-df0fe3455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fe3439-3e4e-4d15-afed-a72b3eb55d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43a6deb9-03c5-41d4-9011-7eaf0f990f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5c8604-9fe5-40b1-af80-df0fe3455e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d21e4a5-e14c-44cb-801b-3d3fbf55ea30}" ma:internalName="TaxCatchAll" ma:showField="CatchAllData" ma:web="4d5c8604-9fe5-40b1-af80-df0fe3455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fe3439-3e4e-4d15-afed-a72b3eb55d92">
      <Terms xmlns="http://schemas.microsoft.com/office/infopath/2007/PartnerControls"/>
    </lcf76f155ced4ddcb4097134ff3c332f>
    <TaxCatchAll xmlns="4d5c8604-9fe5-40b1-af80-df0fe3455e6e" xsi:nil="true"/>
  </documentManagement>
</p:properties>
</file>

<file path=customXml/itemProps1.xml><?xml version="1.0" encoding="utf-8"?>
<ds:datastoreItem xmlns:ds="http://schemas.openxmlformats.org/officeDocument/2006/customXml" ds:itemID="{EDD08868-623B-4204-BF3D-0A70A3F81D08}"/>
</file>

<file path=customXml/itemProps2.xml><?xml version="1.0" encoding="utf-8"?>
<ds:datastoreItem xmlns:ds="http://schemas.openxmlformats.org/officeDocument/2006/customXml" ds:itemID="{CAC2D785-998D-46D1-94B5-490F7626C25D}"/>
</file>

<file path=customXml/itemProps3.xml><?xml version="1.0" encoding="utf-8"?>
<ds:datastoreItem xmlns:ds="http://schemas.openxmlformats.org/officeDocument/2006/customXml" ds:itemID="{655FA964-BA8C-4DF2-8E59-25495DE3AB61}"/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1072</Words>
  <Application>Microsoft Office PowerPoint</Application>
  <PresentationFormat>ワイド画面</PresentationFormat>
  <Paragraphs>228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明朝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高田 裕司</dc:creator>
  <cp:lastModifiedBy>高田 裕司</cp:lastModifiedBy>
  <cp:revision>30</cp:revision>
  <cp:lastPrinted>2020-12-08T22:47:18Z</cp:lastPrinted>
  <dcterms:created xsi:type="dcterms:W3CDTF">2020-12-08T19:32:23Z</dcterms:created>
  <dcterms:modified xsi:type="dcterms:W3CDTF">2021-01-22T06:38:16Z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0x010100CCF98CF003AFB84B9B72FC78066F3DB2</vt:lpwstr>
  </property>
  <property fmtid="{D5CDD505-2E9C-101B-9397-08002B2CF9AE}" pid="3" name="Order">
    <vt:r8>66468600</vt:r8>
  </property>
</Properties>
</file>