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7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152" y="72"/>
      </p:cViewPr>
      <p:guideLst>
        <p:guide orient="horz" pos="2880"/>
        <p:guide pos="7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BA7DA-650A-4F38-BCEB-DC98667035F8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02BF3-662B-476F-AAE2-E8B970AB6C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574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20900" y="1233488"/>
            <a:ext cx="24939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A305-B35B-46F4-A8A7-5219458992D6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7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73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4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6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41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8"/>
            <a:ext cx="5915025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92"/>
            <a:ext cx="5915025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1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4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41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2241552"/>
            <a:ext cx="2915543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24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62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6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316574"/>
            <a:ext cx="3471863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4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316574"/>
            <a:ext cx="3471863" cy="64981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3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41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41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F0F59-5E99-4415-A759-10DEF2BD1F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2018/9/27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41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41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BA68F-E6D8-45F9-B857-ED55E6E1266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63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bg1"/>
            </a:gs>
            <a:gs pos="43000">
              <a:srgbClr val="1C1C1C"/>
            </a:gs>
            <a:gs pos="100000">
              <a:srgbClr val="00000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115" y="7430782"/>
            <a:ext cx="1887885" cy="172606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t="19715" r="12988" b="1715"/>
          <a:stretch/>
        </p:blipFill>
        <p:spPr>
          <a:xfrm>
            <a:off x="4307709" y="5207526"/>
            <a:ext cx="2584734" cy="1956762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5" y="4908798"/>
            <a:ext cx="2190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</a:rPr>
              <a:t>＜開催概要＞</a:t>
            </a:r>
            <a:endParaRPr kumimoji="1" lang="en-US" altLang="ja-JP" sz="2000" b="1" dirty="0" smtClean="0">
              <a:solidFill>
                <a:schemeClr val="bg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8640" y="5306587"/>
            <a:ext cx="6552728" cy="3693319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b="1" dirty="0" smtClean="0"/>
              <a:t>日　　　時：　</a:t>
            </a:r>
            <a:r>
              <a:rPr kumimoji="1" lang="en-US" altLang="ja-JP" b="1" dirty="0" smtClean="0"/>
              <a:t>2018</a:t>
            </a:r>
            <a:r>
              <a:rPr kumimoji="1" lang="ja-JP" altLang="en-US" b="1" dirty="0" smtClean="0"/>
              <a:t>年</a:t>
            </a:r>
            <a:r>
              <a:rPr lang="en-US" altLang="ja-JP" b="1" dirty="0" smtClean="0"/>
              <a:t>11</a:t>
            </a:r>
            <a:r>
              <a:rPr kumimoji="1" lang="ja-JP" altLang="en-US" b="1" dirty="0" smtClean="0"/>
              <a:t>月</a:t>
            </a:r>
            <a:r>
              <a:rPr lang="en-US" altLang="ja-JP" b="1" dirty="0"/>
              <a:t>1</a:t>
            </a:r>
            <a:r>
              <a:rPr kumimoji="1" lang="ja-JP" altLang="en-US" b="1" dirty="0" smtClean="0"/>
              <a:t>日（木）</a:t>
            </a:r>
            <a:r>
              <a:rPr lang="ja-JP" altLang="en-US" b="1" dirty="0" smtClean="0"/>
              <a:t>～</a:t>
            </a:r>
            <a:r>
              <a:rPr lang="en-US" altLang="ja-JP" b="1" dirty="0" smtClean="0"/>
              <a:t>11</a:t>
            </a:r>
            <a:r>
              <a:rPr lang="ja-JP" altLang="en-US" b="1" dirty="0" smtClean="0"/>
              <a:t>月</a:t>
            </a:r>
            <a:r>
              <a:rPr lang="en-US" altLang="ja-JP" b="1" dirty="0" smtClean="0"/>
              <a:t>2</a:t>
            </a:r>
            <a:r>
              <a:rPr lang="ja-JP" altLang="en-US" b="1" dirty="0" smtClean="0"/>
              <a:t>日（金）</a:t>
            </a:r>
            <a:endParaRPr lang="en-US" altLang="ja-JP" b="1" dirty="0" smtClean="0"/>
          </a:p>
          <a:p>
            <a:pPr>
              <a:lnSpc>
                <a:spcPts val="2400"/>
              </a:lnSpc>
            </a:pPr>
            <a:r>
              <a:rPr lang="en-US" altLang="ja-JP" b="1" dirty="0"/>
              <a:t>	</a:t>
            </a:r>
            <a:r>
              <a:rPr lang="ja-JP" altLang="en-US" b="1" dirty="0"/>
              <a:t>　</a:t>
            </a:r>
            <a:r>
              <a:rPr lang="ja-JP" altLang="en-US" b="1" dirty="0" smtClean="0"/>
              <a:t>　　　　　</a:t>
            </a:r>
            <a:r>
              <a:rPr lang="ja-JP" altLang="en-US" sz="1600" dirty="0" smtClean="0"/>
              <a:t>（</a:t>
            </a:r>
            <a:r>
              <a:rPr lang="en-US" altLang="ja-JP" sz="1600" dirty="0"/>
              <a:t>2</a:t>
            </a:r>
            <a:r>
              <a:rPr lang="ja-JP" altLang="en-US" sz="1600" dirty="0" smtClean="0"/>
              <a:t>日間）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kumimoji="1" lang="ja-JP" altLang="en-US" b="1" dirty="0" smtClean="0"/>
              <a:t>場　　　所：　</a:t>
            </a:r>
            <a:r>
              <a:rPr lang="ja-JP" altLang="en-US" b="1" dirty="0" smtClean="0"/>
              <a:t>青森県青森市</a:t>
            </a:r>
            <a:r>
              <a:rPr lang="ja-JP" altLang="en-US" sz="1600" dirty="0" smtClean="0"/>
              <a:t>（油川周辺地域）</a:t>
            </a: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b="1" dirty="0" smtClean="0"/>
              <a:t>最小開催人数：　</a:t>
            </a:r>
            <a:r>
              <a:rPr lang="en-US" altLang="ja-JP" b="1" dirty="0" smtClean="0"/>
              <a:t>5</a:t>
            </a:r>
            <a:r>
              <a:rPr lang="ja-JP" altLang="en-US" b="1" dirty="0" smtClean="0"/>
              <a:t>名</a:t>
            </a:r>
            <a:r>
              <a:rPr kumimoji="1" lang="ja-JP" altLang="en-US" dirty="0" smtClean="0"/>
              <a:t>（～先着</a:t>
            </a:r>
            <a:r>
              <a:rPr lang="en-US" altLang="ja-JP" dirty="0"/>
              <a:t>2</a:t>
            </a:r>
            <a:r>
              <a:rPr lang="en-US" altLang="ja-JP" dirty="0" smtClean="0"/>
              <a:t>0</a:t>
            </a:r>
            <a:r>
              <a:rPr lang="ja-JP" altLang="en-US" dirty="0" smtClean="0"/>
              <a:t>名程度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b="1" dirty="0" smtClean="0"/>
              <a:t>研修内容：</a:t>
            </a:r>
            <a:r>
              <a:rPr lang="ja-JP" altLang="en-US" sz="1400" dirty="0" smtClean="0"/>
              <a:t>（詳細は別項）</a:t>
            </a:r>
            <a:endParaRPr lang="en-US" altLang="ja-JP" sz="1400" dirty="0" smtClean="0"/>
          </a:p>
          <a:p>
            <a:pPr>
              <a:lnSpc>
                <a:spcPts val="2400"/>
              </a:lnSpc>
            </a:pPr>
            <a:r>
              <a:rPr lang="ja-JP" altLang="en-US" b="1" dirty="0" smtClean="0"/>
              <a:t>　　</a:t>
            </a:r>
            <a:r>
              <a:rPr lang="ja-JP" altLang="en-US" dirty="0"/>
              <a:t>①</a:t>
            </a:r>
            <a:r>
              <a:rPr lang="ja-JP" altLang="en-US" dirty="0" smtClean="0"/>
              <a:t>刈払機取扱安全衛生教育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 smtClean="0"/>
              <a:t>　 </a:t>
            </a:r>
            <a:r>
              <a:rPr lang="ja-JP" altLang="en-US" dirty="0"/>
              <a:t>②農作業</a:t>
            </a:r>
            <a:r>
              <a:rPr lang="ja-JP" altLang="en-US" dirty="0" smtClean="0"/>
              <a:t>安全講習　　③トラクタ実機取扱講習</a:t>
            </a:r>
            <a:endParaRPr lang="en-US" altLang="ja-JP" dirty="0" smtClean="0"/>
          </a:p>
          <a:p>
            <a:pPr>
              <a:lnSpc>
                <a:spcPts val="2400"/>
              </a:lnSpc>
            </a:pPr>
            <a:r>
              <a:rPr kumimoji="1" lang="ja-JP" altLang="en-US" b="1" dirty="0" smtClean="0"/>
              <a:t>参加対象：　どなたでも</a:t>
            </a:r>
            <a:r>
              <a:rPr kumimoji="1" lang="en-US" altLang="ja-JP" b="1" dirty="0" smtClean="0"/>
              <a:t>O.K.</a:t>
            </a:r>
            <a:r>
              <a:rPr kumimoji="1" lang="ja-JP" altLang="en-US" sz="1400" dirty="0" smtClean="0"/>
              <a:t>（年齢</a:t>
            </a:r>
            <a:r>
              <a:rPr lang="ja-JP" altLang="en-US" sz="1400" dirty="0"/>
              <a:t>・</a:t>
            </a:r>
            <a:r>
              <a:rPr kumimoji="1" lang="ja-JP" altLang="en-US" sz="1400" dirty="0" smtClean="0"/>
              <a:t>経験不問、新人～経営者まで</a:t>
            </a:r>
            <a:r>
              <a:rPr lang="en-US" altLang="ja-JP" sz="1400" dirty="0" smtClean="0"/>
              <a:t>O.K.</a:t>
            </a:r>
            <a:r>
              <a:rPr kumimoji="1" lang="ja-JP" altLang="en-US" sz="1400" dirty="0" smtClean="0"/>
              <a:t>）</a:t>
            </a:r>
            <a:endParaRPr kumimoji="1" lang="en-US" altLang="ja-JP" dirty="0" smtClean="0"/>
          </a:p>
          <a:p>
            <a:pPr>
              <a:lnSpc>
                <a:spcPts val="2400"/>
              </a:lnSpc>
            </a:pPr>
            <a:r>
              <a:rPr lang="ja-JP" altLang="en-US" b="1" dirty="0" smtClean="0"/>
              <a:t>参  加  費：　協会会員 </a:t>
            </a:r>
            <a:r>
              <a:rPr lang="ja-JP" altLang="en-US" b="1" dirty="0"/>
              <a:t>　</a:t>
            </a:r>
            <a:r>
              <a:rPr lang="en-US" altLang="ja-JP" b="1" dirty="0" smtClean="0"/>
              <a:t>8,000</a:t>
            </a:r>
            <a:r>
              <a:rPr lang="ja-JP" altLang="en-US" b="1" dirty="0" smtClean="0"/>
              <a:t>円</a:t>
            </a:r>
            <a:r>
              <a:rPr lang="en-US" altLang="ja-JP" b="1" dirty="0" smtClean="0"/>
              <a:t>/</a:t>
            </a:r>
            <a:r>
              <a:rPr lang="ja-JP" altLang="en-US" b="1" dirty="0" smtClean="0"/>
              <a:t>人（税込）</a:t>
            </a:r>
            <a:endParaRPr lang="en-US" altLang="ja-JP" strike="dblStrike" dirty="0" smtClean="0"/>
          </a:p>
          <a:p>
            <a:pPr>
              <a:lnSpc>
                <a:spcPts val="2400"/>
              </a:lnSpc>
            </a:pPr>
            <a:r>
              <a:rPr lang="ja-JP" altLang="en-US" b="1" dirty="0" smtClean="0"/>
              <a:t>　　　　　　　　</a:t>
            </a:r>
            <a:r>
              <a:rPr lang="ja-JP" altLang="en-US" b="1" dirty="0"/>
              <a:t> </a:t>
            </a:r>
            <a:r>
              <a:rPr lang="ja-JP" altLang="en-US" b="1" dirty="0" smtClean="0"/>
              <a:t>   非会員 </a:t>
            </a:r>
            <a:r>
              <a:rPr lang="en-US" altLang="ja-JP" b="1" dirty="0" smtClean="0"/>
              <a:t>18,000</a:t>
            </a:r>
            <a:r>
              <a:rPr lang="ja-JP" altLang="en-US" b="1" dirty="0" smtClean="0"/>
              <a:t>円</a:t>
            </a:r>
            <a:r>
              <a:rPr lang="en-US" altLang="ja-JP" b="1" dirty="0" smtClean="0"/>
              <a:t>/</a:t>
            </a:r>
            <a:r>
              <a:rPr lang="ja-JP" altLang="en-US" b="1" dirty="0" smtClean="0"/>
              <a:t>人（税込）</a:t>
            </a:r>
            <a:endParaRPr lang="en-US" altLang="ja-JP" b="1" dirty="0" smtClean="0"/>
          </a:p>
          <a:p>
            <a:pPr>
              <a:lnSpc>
                <a:spcPts val="2400"/>
              </a:lnSpc>
            </a:pPr>
            <a:r>
              <a:rPr lang="ja-JP" altLang="en-US" b="1" dirty="0" smtClean="0"/>
              <a:t>　　　　　　　　</a:t>
            </a:r>
            <a:r>
              <a:rPr lang="ja-JP" altLang="en-US" sz="1600" dirty="0" smtClean="0"/>
              <a:t>（</a:t>
            </a:r>
            <a:r>
              <a:rPr kumimoji="1" lang="ja-JP" altLang="en-US" sz="1600" dirty="0" smtClean="0"/>
              <a:t>昼食代含む、宿泊無し。宿泊手配は、別料金。）</a:t>
            </a:r>
            <a:endParaRPr kumimoji="1" lang="en-US" altLang="ja-JP" sz="1600" dirty="0" smtClean="0"/>
          </a:p>
          <a:p>
            <a:pPr>
              <a:lnSpc>
                <a:spcPts val="2400"/>
              </a:lnSpc>
            </a:pPr>
            <a:r>
              <a:rPr kumimoji="1" lang="en-US" altLang="ja-JP" sz="1400" dirty="0" smtClean="0"/>
              <a:t> </a:t>
            </a:r>
            <a:r>
              <a:rPr kumimoji="1" lang="ja-JP" altLang="en-US" sz="1400" dirty="0" smtClean="0"/>
              <a:t>　　　　　　　　　　（宿はホテルルートイン青森駅前を予定）</a:t>
            </a:r>
            <a:endParaRPr kumimoji="1" lang="en-US" altLang="ja-JP" sz="14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20" y="473963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農作業安全基礎研修会 </a:t>
            </a:r>
            <a:r>
              <a:rPr kumimoji="1" lang="en-US" altLang="ja-JP" sz="3600" dirty="0" smtClean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 </a:t>
            </a:r>
            <a:r>
              <a:rPr lang="ja-JP" altLang="en-US" sz="3600" dirty="0" smtClean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青森</a:t>
            </a:r>
            <a:endParaRPr kumimoji="1" lang="en-US" altLang="ja-JP" sz="2800" dirty="0" smtClean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r"/>
            <a:r>
              <a:rPr kumimoji="1" lang="ja-JP" altLang="en-US" sz="2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</a:t>
            </a:r>
            <a:r>
              <a:rPr lang="ja-JP" altLang="en-US" sz="2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と参加者募集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のご案内</a:t>
            </a:r>
            <a:endParaRPr kumimoji="1" lang="en-US" altLang="ja-JP" sz="2400" dirty="0" smtClean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" y="89758"/>
            <a:ext cx="836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共催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6260" y="1550715"/>
            <a:ext cx="6480720" cy="338554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kumimoji="1" lang="ja-JP" altLang="en-US" sz="1600" b="1" dirty="0" smtClean="0">
                <a:solidFill>
                  <a:schemeClr val="bg1"/>
                </a:solidFill>
              </a:rPr>
              <a:t>　この度、ヤンマー（株）、（株）丸山製作所の協力を得て、農作業安全　　基礎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研修会</a:t>
            </a:r>
            <a:r>
              <a:rPr kumimoji="1" lang="ja-JP" altLang="en-US" sz="1600" b="1" dirty="0" smtClean="0">
                <a:solidFill>
                  <a:schemeClr val="bg1"/>
                </a:solidFill>
              </a:rPr>
              <a:t>を</a:t>
            </a:r>
            <a:r>
              <a:rPr kumimoji="1" lang="ja-JP" altLang="en-US" sz="2000" b="1" dirty="0" smtClean="0">
                <a:solidFill>
                  <a:srgbClr val="FFFF00"/>
                </a:solidFill>
              </a:rPr>
              <a:t>“</a:t>
            </a:r>
            <a:r>
              <a:rPr lang="ja-JP" altLang="en-US" sz="2000" b="1" dirty="0" smtClean="0">
                <a:solidFill>
                  <a:srgbClr val="FFFF00"/>
                </a:solidFill>
              </a:rPr>
              <a:t>青森</a:t>
            </a:r>
            <a:r>
              <a:rPr kumimoji="1" lang="ja-JP" altLang="en-US" sz="2000" b="1" dirty="0" smtClean="0">
                <a:solidFill>
                  <a:srgbClr val="FFFF00"/>
                </a:solidFill>
              </a:rPr>
              <a:t>県”</a:t>
            </a:r>
            <a:r>
              <a:rPr kumimoji="1" lang="ja-JP" altLang="en-US" sz="1600" b="1" dirty="0" smtClean="0">
                <a:solidFill>
                  <a:schemeClr val="bg1"/>
                </a:solidFill>
              </a:rPr>
              <a:t>で開催いたします。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pPr algn="dist">
              <a:lnSpc>
                <a:spcPts val="2200"/>
              </a:lnSpc>
            </a:pPr>
            <a:r>
              <a:rPr lang="ja-JP" altLang="en-US" sz="1600" b="1" dirty="0">
                <a:solidFill>
                  <a:schemeClr val="bg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事業主には、労働者に対して業務に関する安全衛生教育を受け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 smtClean="0">
                <a:solidFill>
                  <a:schemeClr val="bg1"/>
                </a:solidFill>
              </a:rPr>
              <a:t>させる　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“義務”　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があります。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 algn="dist">
              <a:lnSpc>
                <a:spcPts val="2200"/>
              </a:lnSpc>
            </a:pPr>
            <a:r>
              <a:rPr kumimoji="1" lang="ja-JP" altLang="en-US" sz="1600" b="1" dirty="0">
                <a:solidFill>
                  <a:schemeClr val="bg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農作業の年間死亡事故は、全産業を通して最も多く、問題となって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 smtClean="0">
                <a:solidFill>
                  <a:schemeClr val="bg1"/>
                </a:solidFill>
              </a:rPr>
              <a:t>います。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>
              <a:lnSpc>
                <a:spcPts val="2200"/>
              </a:lnSpc>
            </a:pPr>
            <a:r>
              <a:rPr kumimoji="1" lang="ja-JP" altLang="en-US" sz="1600" b="1" dirty="0">
                <a:solidFill>
                  <a:schemeClr val="bg1"/>
                </a:solidFill>
              </a:rPr>
              <a:t>　</a:t>
            </a:r>
            <a:r>
              <a:rPr kumimoji="1" lang="ja-JP" altLang="en-US" sz="1600" b="1" dirty="0" smtClean="0">
                <a:solidFill>
                  <a:schemeClr val="bg1"/>
                </a:solidFill>
              </a:rPr>
              <a:t>また、農産物販売において取得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が求められる傾向にある　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“</a:t>
            </a:r>
            <a:r>
              <a:rPr lang="en-US" altLang="ja-JP" sz="2000" b="1" dirty="0" smtClean="0">
                <a:solidFill>
                  <a:schemeClr val="bg1"/>
                </a:solidFill>
                <a:latin typeface="+mn-ea"/>
              </a:rPr>
              <a:t>GAP</a:t>
            </a:r>
            <a:r>
              <a:rPr lang="ja-JP" altLang="en-US" sz="2000" b="1" dirty="0" smtClean="0">
                <a:solidFill>
                  <a:schemeClr val="bg1"/>
                </a:solidFill>
                <a:latin typeface="+mn-ea"/>
              </a:rPr>
              <a:t>”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の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 smtClean="0">
                <a:solidFill>
                  <a:schemeClr val="bg1"/>
                </a:solidFill>
              </a:rPr>
              <a:t>管理点にも、　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“労働安全”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　の項目が含まれています。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pPr algn="just">
              <a:lnSpc>
                <a:spcPts val="2200"/>
              </a:lnSpc>
            </a:pPr>
            <a:r>
              <a:rPr kumimoji="1" lang="ja-JP" altLang="en-US" sz="1600" b="1" dirty="0" smtClean="0">
                <a:solidFill>
                  <a:schemeClr val="bg1"/>
                </a:solidFill>
              </a:rPr>
              <a:t>　今年度は、農林水産省の補助事業の活用により、これまでの開催と　　比較して、</a:t>
            </a:r>
            <a:r>
              <a:rPr kumimoji="1" lang="ja-JP" altLang="en-US" sz="2000" b="1" dirty="0" smtClean="0">
                <a:solidFill>
                  <a:srgbClr val="FFFF00"/>
                </a:solidFill>
              </a:rPr>
              <a:t>“半額以下”</a:t>
            </a:r>
            <a:r>
              <a:rPr kumimoji="1" lang="ja-JP" altLang="en-US" sz="1600" b="1" dirty="0" smtClean="0">
                <a:solidFill>
                  <a:schemeClr val="bg1"/>
                </a:solidFill>
              </a:rPr>
              <a:t>でご参加いただけるようになりました。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pPr algn="dist">
              <a:lnSpc>
                <a:spcPts val="2200"/>
              </a:lnSpc>
            </a:pPr>
            <a:r>
              <a:rPr lang="ja-JP" altLang="en-US" sz="1600" b="1" dirty="0">
                <a:solidFill>
                  <a:schemeClr val="bg1"/>
                </a:solidFill>
              </a:rPr>
              <a:t>　貴社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の社員教育の一環、および販売戦略に向けた一つの取組みとして、　</a:t>
            </a:r>
            <a:endParaRPr lang="en-US" altLang="ja-JP" sz="1600" b="1" dirty="0" smtClean="0">
              <a:solidFill>
                <a:schemeClr val="bg1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 smtClean="0">
                <a:solidFill>
                  <a:schemeClr val="bg1"/>
                </a:solidFill>
              </a:rPr>
              <a:t>ぜ</a:t>
            </a:r>
            <a:r>
              <a:rPr lang="ja-JP" altLang="en-US" sz="1600" b="1" dirty="0">
                <a:solidFill>
                  <a:schemeClr val="bg1"/>
                </a:solidFill>
              </a:rPr>
              <a:t>ひ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この研修会をご活用ください。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6712" y="52018"/>
            <a:ext cx="4133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（公社）日本農業法人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協会　　青森県</a:t>
            </a:r>
            <a:r>
              <a:rPr lang="ja-JP" altLang="en-US" sz="1400" b="1" dirty="0">
                <a:solidFill>
                  <a:schemeClr val="bg1"/>
                </a:solidFill>
              </a:rPr>
              <a:t>農業法人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協会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r>
              <a:rPr lang="ja-JP" altLang="en-US" sz="1400" b="1" dirty="0" smtClean="0">
                <a:solidFill>
                  <a:schemeClr val="bg1"/>
                </a:solidFill>
              </a:rPr>
              <a:t>（</a:t>
            </a:r>
            <a:r>
              <a:rPr lang="ja-JP" altLang="en-US" sz="1400" b="1" dirty="0">
                <a:solidFill>
                  <a:schemeClr val="bg1"/>
                </a:solidFill>
              </a:rPr>
              <a:t>一社）全国農業改良普及支援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協会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0">
              <a:schemeClr val="bg1"/>
            </a:gs>
            <a:gs pos="61000">
              <a:srgbClr val="1C1C1C"/>
            </a:gs>
            <a:gs pos="100000">
              <a:srgbClr val="0000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3517" y="35496"/>
            <a:ext cx="6552728" cy="45140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2000" b="1" dirty="0" smtClean="0">
                <a:solidFill>
                  <a:schemeClr val="bg1"/>
                </a:solidFill>
              </a:rPr>
              <a:t>研修カリキュラム（予定）：　</a:t>
            </a:r>
            <a:r>
              <a:rPr lang="ja-JP" altLang="en-US" sz="2000" dirty="0" smtClean="0">
                <a:solidFill>
                  <a:schemeClr val="bg1"/>
                </a:solidFill>
              </a:rPr>
              <a:t>（集合</a:t>
            </a:r>
            <a:r>
              <a:rPr lang="ja-JP" altLang="en-US" sz="2000" dirty="0">
                <a:solidFill>
                  <a:schemeClr val="bg1"/>
                </a:solidFill>
              </a:rPr>
              <a:t>・</a:t>
            </a:r>
            <a:r>
              <a:rPr lang="ja-JP" altLang="en-US" sz="2000" dirty="0" smtClean="0">
                <a:solidFill>
                  <a:schemeClr val="bg1"/>
                </a:solidFill>
              </a:rPr>
              <a:t>解散：油川市民センター）</a:t>
            </a:r>
            <a:endParaRPr lang="en-US" altLang="ja-JP" sz="2000" dirty="0" smtClean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8640" y="2810185"/>
            <a:ext cx="6669360" cy="211852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000" b="1" dirty="0" smtClean="0">
                <a:solidFill>
                  <a:schemeClr val="bg1"/>
                </a:solidFill>
              </a:rPr>
              <a:t>申込方法：</a:t>
            </a:r>
            <a:r>
              <a:rPr lang="ja-JP" altLang="en-US" sz="2000" b="1" dirty="0">
                <a:solidFill>
                  <a:schemeClr val="bg1"/>
                </a:solidFill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添付の参加申込書に記入のうえ、日本農業法人</a:t>
            </a:r>
            <a:endParaRPr lang="en-US" altLang="ja-JP" sz="2000" b="1" dirty="0" smtClean="0">
              <a:solidFill>
                <a:schemeClr val="bg1"/>
              </a:solidFill>
            </a:endParaRPr>
          </a:p>
          <a:p>
            <a:pPr>
              <a:lnSpc>
                <a:spcPts val="2100"/>
              </a:lnSpc>
            </a:pPr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r>
              <a:rPr lang="ja-JP" altLang="en-US" sz="2000" dirty="0" smtClean="0">
                <a:solidFill>
                  <a:schemeClr val="bg1"/>
                </a:solidFill>
              </a:rPr>
              <a:t>　　　　　　協会までメール・</a:t>
            </a:r>
            <a:r>
              <a:rPr lang="en-US" altLang="ja-JP" sz="2000" dirty="0" smtClean="0">
                <a:solidFill>
                  <a:schemeClr val="bg1"/>
                </a:solidFill>
              </a:rPr>
              <a:t>FAX</a:t>
            </a:r>
            <a:r>
              <a:rPr lang="ja-JP" altLang="en-US" sz="2000" dirty="0" smtClean="0">
                <a:solidFill>
                  <a:schemeClr val="bg1"/>
                </a:solidFill>
              </a:rPr>
              <a:t>で送付ください。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2000" dirty="0" smtClean="0">
                <a:solidFill>
                  <a:schemeClr val="bg1"/>
                </a:solidFill>
              </a:rPr>
              <a:t>　　　　　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（宿泊手配</a:t>
            </a:r>
            <a:r>
              <a:rPr lang="ja-JP" altLang="en-US" sz="1200" dirty="0" smtClean="0">
                <a:solidFill>
                  <a:schemeClr val="bg1"/>
                </a:solidFill>
              </a:rPr>
              <a:t>（前後泊含む）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を希望される方は「要」に○印を。別料金。）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　　　　　　</a:t>
            </a:r>
            <a:r>
              <a:rPr lang="ja-JP" altLang="en-US" sz="1400" b="1" dirty="0" smtClean="0"/>
              <a:t>（複数人参加される場合は、可能な限り「来場方法」を合わせてください。）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sz="2000" dirty="0" smtClean="0"/>
              <a:t>申込</a:t>
            </a:r>
            <a:r>
              <a:rPr lang="ja-JP" altLang="en-US" sz="2000" dirty="0"/>
              <a:t>〆</a:t>
            </a:r>
            <a:r>
              <a:rPr lang="ja-JP" altLang="en-US" sz="2000" dirty="0" smtClean="0"/>
              <a:t>切：　</a:t>
            </a:r>
            <a:r>
              <a:rPr lang="en-US" altLang="ja-JP" sz="2000" b="1" dirty="0">
                <a:solidFill>
                  <a:prstClr val="black"/>
                </a:solidFill>
              </a:rPr>
              <a:t> </a:t>
            </a:r>
            <a:r>
              <a:rPr lang="en-US" altLang="ja-JP" sz="2000" b="1" dirty="0" smtClean="0">
                <a:solidFill>
                  <a:prstClr val="black"/>
                </a:solidFill>
              </a:rPr>
              <a:t>10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月</a:t>
            </a:r>
            <a:r>
              <a:rPr lang="en-US" altLang="ja-JP" sz="2000" b="1" dirty="0" smtClean="0">
                <a:solidFill>
                  <a:prstClr val="black"/>
                </a:solidFill>
              </a:rPr>
              <a:t>25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日（木）</a:t>
            </a:r>
            <a:endParaRPr lang="en-US" altLang="ja-JP" sz="2000" b="1" dirty="0" smtClean="0">
              <a:solidFill>
                <a:prstClr val="black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2000" b="1" dirty="0">
                <a:solidFill>
                  <a:prstClr val="black"/>
                </a:solidFill>
              </a:rPr>
              <a:t>協会</a:t>
            </a:r>
            <a:r>
              <a:rPr lang="en-US" altLang="ja-JP" sz="2000" b="1" dirty="0">
                <a:solidFill>
                  <a:prstClr val="black"/>
                </a:solidFill>
              </a:rPr>
              <a:t>HP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：</a:t>
            </a:r>
            <a:r>
              <a:rPr lang="en-US" altLang="ja-JP" b="1" dirty="0" smtClean="0">
                <a:solidFill>
                  <a:srgbClr val="0000FF"/>
                </a:solidFill>
              </a:rPr>
              <a:t>http</a:t>
            </a:r>
            <a:r>
              <a:rPr lang="en-US" altLang="ja-JP" b="1" dirty="0">
                <a:solidFill>
                  <a:srgbClr val="0000FF"/>
                </a:solidFill>
              </a:rPr>
              <a:t>://hojin.or.jp/standard/cat1242/30/_</a:t>
            </a:r>
            <a:r>
              <a:rPr lang="en-US" altLang="ja-JP" b="1" dirty="0" smtClean="0">
                <a:solidFill>
                  <a:srgbClr val="0000FF"/>
                </a:solidFill>
              </a:rPr>
              <a:t>in_2018_1.html</a:t>
            </a:r>
            <a:endParaRPr lang="en-US" altLang="ja-JP" sz="2000" b="1" dirty="0" smtClean="0">
              <a:solidFill>
                <a:srgbClr val="0000FF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/>
              <a:t>問い合わせ</a:t>
            </a:r>
            <a:r>
              <a:rPr lang="ja-JP" altLang="en-US" b="1" dirty="0" smtClean="0"/>
              <a:t>：</a:t>
            </a:r>
            <a:r>
              <a:rPr lang="ja-JP" altLang="en-US" dirty="0" smtClean="0"/>
              <a:t>日本農業法人協会　　担当　板垣・岡田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　</a:t>
            </a:r>
            <a:r>
              <a:rPr lang="en-US" altLang="ja-JP" sz="2000" dirty="0" smtClean="0"/>
              <a:t>TEL</a:t>
            </a:r>
            <a:r>
              <a:rPr lang="ja-JP" altLang="en-US" sz="2000" dirty="0" smtClean="0"/>
              <a:t>：</a:t>
            </a:r>
            <a:r>
              <a:rPr lang="en-US" altLang="ja-JP" sz="2000" dirty="0" smtClean="0"/>
              <a:t>03-6268-9500  E-mail</a:t>
            </a:r>
            <a:r>
              <a:rPr lang="ja-JP" altLang="en-US" sz="2000" dirty="0" smtClean="0"/>
              <a:t>：</a:t>
            </a:r>
            <a:r>
              <a:rPr lang="en-US" altLang="ja-JP" sz="2000" dirty="0" smtClean="0"/>
              <a:t>itagaki@hojin.or.jp</a:t>
            </a:r>
            <a:r>
              <a:rPr lang="ja-JP" altLang="en-US" sz="2000" dirty="0" smtClean="0"/>
              <a:t>　</a:t>
            </a:r>
            <a:endParaRPr lang="en-US" altLang="ja-JP" sz="2000" dirty="0" smtClean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471470"/>
              </p:ext>
            </p:extLst>
          </p:nvPr>
        </p:nvGraphicFramePr>
        <p:xfrm>
          <a:off x="205540" y="5351700"/>
          <a:ext cx="6535830" cy="372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408"/>
                <a:gridCol w="1946948"/>
                <a:gridCol w="163580"/>
                <a:gridCol w="626422"/>
                <a:gridCol w="218110"/>
                <a:gridCol w="884186"/>
                <a:gridCol w="722218"/>
                <a:gridCol w="1633958"/>
              </a:tblGrid>
              <a:tr h="219913">
                <a:tc gridSpan="8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会社関連情報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051">
                <a:tc gridSpan="4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会社名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会社住所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〒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051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</a:rPr>
                        <a:t>TEL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</a:rPr>
                        <a:t>FAX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申込責任者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151">
                <a:tc gridSpan="8"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受講者関連情報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8490">
                <a:tc rowSpan="3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①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ふりがな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氏名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性別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男 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女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生年月日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入社年月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227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自動車運転免許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      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MT  /  AT  / 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農業機械の操作経験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　トラクタ　有 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刈払機　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宿泊手配　　要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前泊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　要 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後泊　要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37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来場方法　　　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公共機関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徒歩　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</a:rPr>
                        <a:t>　自家用車　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</a:rPr>
                        <a:t>　その他（　　　　　　　　　　　　　　　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227">
                <a:tc rowSpan="3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②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ふりがな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氏名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性別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男 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女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生年月日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入社年月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227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自動車運転免許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      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MT  /  AT  / 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農業機械の操作経験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　トラクタ　有 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刈払機　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宿泊手配　　要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前泊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　要 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後泊　要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37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来場方法　　　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①と同じ　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　公共機関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徒歩　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</a:rPr>
                        <a:t>　自家用車　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</a:rPr>
                        <a:t>　その他（　　　　　　　　　　　　　　　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444910"/>
              </p:ext>
            </p:extLst>
          </p:nvPr>
        </p:nvGraphicFramePr>
        <p:xfrm>
          <a:off x="73199" y="442293"/>
          <a:ext cx="6696744" cy="234227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53265"/>
                <a:gridCol w="2902536"/>
                <a:gridCol w="3340943"/>
              </a:tblGrid>
              <a:tr h="5293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9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bg1"/>
                          </a:solidFill>
                        </a:rPr>
                        <a:t>場所</a:t>
                      </a:r>
                      <a:endParaRPr kumimoji="1" lang="ja-JP" altLang="en-US" sz="1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青森市油川市民センター</a:t>
                      </a:r>
                      <a:r>
                        <a:rPr kumimoji="1" lang="ja-JP" altLang="en-US" sz="1600" b="1" baseline="0" dirty="0" smtClean="0">
                          <a:solidFill>
                            <a:schemeClr val="bg1"/>
                          </a:solidFill>
                        </a:rPr>
                        <a:t>　＆　近隣圃場</a:t>
                      </a:r>
                      <a:endParaRPr kumimoji="1" lang="ja-JP" alt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5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AM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○刈払機取扱安全衛生教育</a:t>
                      </a:r>
                    </a:p>
                    <a:p>
                      <a:pPr algn="just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（法定カリキュラムの安全衛生教育）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kumimoji="1" lang="ja-JP" altLang="en-US" sz="1600" b="0" dirty="0" smtClean="0">
                          <a:solidFill>
                            <a:schemeClr val="bg1"/>
                          </a:solidFill>
                        </a:rPr>
                        <a:t>○</a:t>
                      </a:r>
                      <a:r>
                        <a:rPr kumimoji="1" lang="ja-JP" altLang="en-US" sz="1800" b="0" dirty="0" smtClean="0">
                          <a:solidFill>
                            <a:schemeClr val="bg1"/>
                          </a:solidFill>
                        </a:rPr>
                        <a:t>農作業安全講習</a:t>
                      </a:r>
                      <a:endParaRPr kumimoji="1" lang="en-US" altLang="ja-JP" sz="18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（事故事例学習など）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4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PM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dirty="0" smtClean="0">
                          <a:solidFill>
                            <a:schemeClr val="bg1"/>
                          </a:solidFill>
                        </a:rPr>
                        <a:t>○トラクタ実機取扱講習</a:t>
                      </a:r>
                      <a:endParaRPr kumimoji="1" lang="en-US" altLang="ja-JP" sz="18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 defTabSz="1047750">
                        <a:tabLst>
                          <a:tab pos="2152650" algn="l"/>
                        </a:tabLst>
                      </a:pPr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（作業機：ロータリ）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直線コネクタ 9"/>
          <p:cNvCxnSpPr/>
          <p:nvPr/>
        </p:nvCxnSpPr>
        <p:spPr>
          <a:xfrm>
            <a:off x="188640" y="4904606"/>
            <a:ext cx="6408712" cy="0"/>
          </a:xfrm>
          <a:prstGeom prst="line">
            <a:avLst/>
          </a:prstGeom>
          <a:ln w="381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624" y="5011007"/>
            <a:ext cx="453650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1600" b="1" u="sng" dirty="0" smtClean="0"/>
              <a:t>農作業安全基礎研修会</a:t>
            </a:r>
            <a:r>
              <a:rPr lang="en-US" altLang="ja-JP" sz="1600" b="1" u="sng" dirty="0" smtClean="0"/>
              <a:t>in</a:t>
            </a:r>
            <a:r>
              <a:rPr lang="ja-JP" altLang="en-US" sz="1600" b="1" u="sng" dirty="0"/>
              <a:t>青森</a:t>
            </a:r>
            <a:r>
              <a:rPr lang="ja-JP" altLang="en-US" sz="1600" b="1" u="sng" dirty="0" smtClean="0"/>
              <a:t>（</a:t>
            </a:r>
            <a:r>
              <a:rPr lang="en-US" altLang="ja-JP" sz="1600" b="1" u="sng" dirty="0" smtClean="0"/>
              <a:t>2018</a:t>
            </a:r>
            <a:r>
              <a:rPr lang="ja-JP" altLang="en-US" sz="1600" b="1" u="sng" dirty="0" smtClean="0"/>
              <a:t>）　参加申込書</a:t>
            </a:r>
            <a:endParaRPr kumimoji="1" lang="ja-JP" altLang="en-US" sz="1600" b="1" u="sng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53136" y="4918599"/>
            <a:ext cx="208823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400" b="1" dirty="0" smtClean="0"/>
              <a:t>E-mail: itagaki</a:t>
            </a:r>
            <a:r>
              <a:rPr lang="en-US" altLang="ja-JP" sz="1400" b="1" dirty="0" smtClean="0"/>
              <a:t>@hojin.or.jp</a:t>
            </a:r>
            <a:endParaRPr kumimoji="1" lang="en-US" altLang="ja-JP" sz="1400" b="1" dirty="0" smtClean="0"/>
          </a:p>
          <a:p>
            <a:r>
              <a:rPr kumimoji="1" lang="en-US" altLang="ja-JP" sz="1400" b="1" dirty="0" smtClean="0"/>
              <a:t>    FAX:  </a:t>
            </a:r>
            <a:r>
              <a:rPr lang="en-US" altLang="ja-JP" sz="1400" b="1" dirty="0" smtClean="0"/>
              <a:t>03-3237-6811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97404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152</Words>
  <Application>Microsoft Office PowerPoint</Application>
  <PresentationFormat>画面に合わせる (4:3)</PresentationFormat>
  <Paragraphs>89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itagaki</cp:lastModifiedBy>
  <cp:revision>83</cp:revision>
  <cp:lastPrinted>2018-09-25T23:22:56Z</cp:lastPrinted>
  <dcterms:created xsi:type="dcterms:W3CDTF">2016-10-04T14:42:53Z</dcterms:created>
  <dcterms:modified xsi:type="dcterms:W3CDTF">2018-09-27T06:30:35Z</dcterms:modified>
</cp:coreProperties>
</file>