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0" d="100"/>
          <a:sy n="120" d="100"/>
        </p:scale>
        <p:origin x="-162" y="1074"/>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FA309EA-6904-4861-B58A-B8F1B447ED69}" type="datetimeFigureOut">
              <a:rPr kumimoji="1" lang="ja-JP" altLang="en-US" smtClean="0"/>
              <a:pPr/>
              <a:t>2013/4/4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53FCD10-AFD9-4CB3-9877-72185A6ADA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FA309EA-6904-4861-B58A-B8F1B447ED69}" type="datetimeFigureOut">
              <a:rPr kumimoji="1" lang="ja-JP" altLang="en-US" smtClean="0"/>
              <a:pPr/>
              <a:t>2013/4/4</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53FCD10-AFD9-4CB3-9877-72185A6ADA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21"/>
          <p:cNvSpPr/>
          <p:nvPr/>
        </p:nvSpPr>
        <p:spPr>
          <a:xfrm>
            <a:off x="2276872" y="1907704"/>
            <a:ext cx="72008" cy="576064"/>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rot="10800000">
            <a:off x="332656" y="827585"/>
            <a:ext cx="6192688" cy="936104"/>
          </a:xfrm>
          <a:prstGeom prst="rect">
            <a:avLst/>
          </a:prstGeom>
          <a:gradFill>
            <a:gsLst>
              <a:gs pos="0">
                <a:srgbClr val="DDEBCF"/>
              </a:gs>
              <a:gs pos="50000">
                <a:srgbClr val="9CB86E"/>
              </a:gs>
              <a:gs pos="100000">
                <a:srgbClr val="156B1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204864" y="107504"/>
            <a:ext cx="2592288" cy="307777"/>
          </a:xfrm>
          <a:prstGeom prst="rect">
            <a:avLst/>
          </a:prstGeom>
          <a:noFill/>
        </p:spPr>
        <p:txBody>
          <a:bodyPr wrap="square" rtlCol="0">
            <a:spAutoFit/>
          </a:bodyPr>
          <a:lstStyle/>
          <a:p>
            <a:r>
              <a:rPr lang="ja-JP" altLang="en-US" sz="1400" dirty="0"/>
              <a:t>日本農業法人協会の初代会長</a:t>
            </a:r>
            <a:endParaRPr kumimoji="1" lang="ja-JP" altLang="en-US" sz="1400" dirty="0"/>
          </a:p>
        </p:txBody>
      </p:sp>
      <p:sp>
        <p:nvSpPr>
          <p:cNvPr id="6" name="テキスト ボックス 5"/>
          <p:cNvSpPr txBox="1"/>
          <p:nvPr/>
        </p:nvSpPr>
        <p:spPr>
          <a:xfrm>
            <a:off x="908720" y="827585"/>
            <a:ext cx="4680520" cy="931024"/>
          </a:xfrm>
          <a:prstGeom prst="rect">
            <a:avLst/>
          </a:prstGeom>
          <a:noFill/>
          <a:ln>
            <a:noFill/>
          </a:ln>
        </p:spPr>
        <p:txBody>
          <a:bodyPr wrap="square" rtlCol="0">
            <a:spAutoFit/>
          </a:bodyPr>
          <a:lstStyle/>
          <a:p>
            <a:pPr algn="ctr"/>
            <a:r>
              <a:rPr lang="ja-JP" altLang="en-US" sz="4400" dirty="0" smtClean="0">
                <a:solidFill>
                  <a:srgbClr val="FFC000"/>
                </a:solidFill>
                <a:effectLst>
                  <a:outerShdw blurRad="38100" dist="38100" dir="2700000" algn="tl">
                    <a:srgbClr val="000000">
                      <a:alpha val="43137"/>
                    </a:srgbClr>
                  </a:outerShdw>
                </a:effectLst>
                <a:latin typeface="HGSｺﾞｼｯｸE" pitchFamily="50" charset="-128"/>
                <a:ea typeface="HGSｺﾞｼｯｸE" pitchFamily="50" charset="-128"/>
              </a:rPr>
              <a:t>東 京 農 場 </a:t>
            </a:r>
            <a:endParaRPr lang="en-US" altLang="ja-JP" sz="4400" dirty="0" smtClean="0">
              <a:solidFill>
                <a:srgbClr val="FFC000"/>
              </a:solidFill>
              <a:effectLst>
                <a:outerShdw blurRad="38100" dist="38100" dir="2700000" algn="tl">
                  <a:srgbClr val="000000">
                    <a:alpha val="43137"/>
                  </a:srgbClr>
                </a:outerShdw>
              </a:effectLst>
              <a:latin typeface="HGSｺﾞｼｯｸE" pitchFamily="50" charset="-128"/>
              <a:ea typeface="HGSｺﾞｼｯｸE" pitchFamily="50" charset="-128"/>
            </a:endParaRPr>
          </a:p>
          <a:p>
            <a:pPr algn="ctr"/>
            <a:r>
              <a:rPr lang="ja-JP" altLang="en-US" sz="1050" dirty="0" smtClean="0">
                <a:solidFill>
                  <a:srgbClr val="FFC000"/>
                </a:solidFill>
                <a:effectLst>
                  <a:outerShdw blurRad="38100" dist="38100" dir="2700000" algn="tl">
                    <a:srgbClr val="000000">
                      <a:alpha val="43137"/>
                    </a:srgbClr>
                  </a:outerShdw>
                </a:effectLst>
                <a:latin typeface="HGSｺﾞｼｯｸE" pitchFamily="50" charset="-128"/>
                <a:ea typeface="HGSｺﾞｼｯｸE" pitchFamily="50" charset="-128"/>
              </a:rPr>
              <a:t>坂本多旦いのちの都づくり </a:t>
            </a:r>
            <a:endParaRPr kumimoji="1" lang="ja-JP" altLang="en-US" dirty="0">
              <a:solidFill>
                <a:srgbClr val="FFC000"/>
              </a:solidFill>
              <a:effectLst>
                <a:outerShdw blurRad="38100" dist="38100" dir="2700000" algn="tl">
                  <a:srgbClr val="000000">
                    <a:alpha val="43137"/>
                  </a:srgbClr>
                </a:outerShdw>
              </a:effectLst>
              <a:latin typeface="HGSｺﾞｼｯｸE" pitchFamily="50" charset="-128"/>
              <a:ea typeface="HGSｺﾞｼｯｸE" pitchFamily="50" charset="-128"/>
            </a:endParaRPr>
          </a:p>
        </p:txBody>
      </p:sp>
      <p:sp>
        <p:nvSpPr>
          <p:cNvPr id="8" name="テキスト ボックス 7"/>
          <p:cNvSpPr txBox="1"/>
          <p:nvPr/>
        </p:nvSpPr>
        <p:spPr>
          <a:xfrm>
            <a:off x="2204864" y="2483768"/>
            <a:ext cx="4320480" cy="1015663"/>
          </a:xfrm>
          <a:prstGeom prst="rect">
            <a:avLst/>
          </a:prstGeom>
          <a:noFill/>
        </p:spPr>
        <p:txBody>
          <a:bodyPr wrap="square" rtlCol="0">
            <a:spAutoFit/>
          </a:bodyPr>
          <a:lstStyle/>
          <a:p>
            <a:r>
              <a:rPr lang="ja-JP" altLang="en-US" sz="1200" dirty="0" smtClean="0"/>
              <a:t>「夢の島に農場を！」日本農業法人協会初代会長がメガロポリス・東京に突きつけた問いかけ。</a:t>
            </a:r>
          </a:p>
          <a:p>
            <a:r>
              <a:rPr lang="ja-JP" altLang="en-US" sz="1200" dirty="0" smtClean="0"/>
              <a:t>昭和の時代から農業の六次化を提唱して実現させ、今なお新しい農業のあり方を模索し続ける稀代の農業法人経営者・坂本多旦（さかもと かずあき）が構想する「東京農場」とは？</a:t>
            </a:r>
          </a:p>
        </p:txBody>
      </p:sp>
      <p:sp>
        <p:nvSpPr>
          <p:cNvPr id="9" name="テキスト ボックス 8"/>
          <p:cNvSpPr txBox="1"/>
          <p:nvPr/>
        </p:nvSpPr>
        <p:spPr>
          <a:xfrm>
            <a:off x="2204864" y="3493621"/>
            <a:ext cx="4248472" cy="646331"/>
          </a:xfrm>
          <a:prstGeom prst="rect">
            <a:avLst/>
          </a:prstGeom>
          <a:noFill/>
        </p:spPr>
        <p:txBody>
          <a:bodyPr wrap="square" spcCol="144000" rtlCol="0">
            <a:spAutoFit/>
          </a:bodyPr>
          <a:lstStyle/>
          <a:p>
            <a:r>
              <a:rPr lang="ja-JP" altLang="en-US" sz="1200" dirty="0" smtClean="0"/>
              <a:t>「</a:t>
            </a:r>
            <a:r>
              <a:rPr lang="ja-JP" altLang="en-US" sz="1200" dirty="0" smtClean="0"/>
              <a:t>東京農場」プロジェクトと並行するように設立された日本農業法人協会。本書では日本農業法人協会の誕生秘話と「東京農場」の関係、今なお</a:t>
            </a:r>
            <a:r>
              <a:rPr lang="ja-JP" altLang="en-US" sz="1200" dirty="0" smtClean="0"/>
              <a:t>続く熱き想いも描かれて</a:t>
            </a:r>
            <a:r>
              <a:rPr lang="ja-JP" altLang="en-US" sz="1200" dirty="0" smtClean="0"/>
              <a:t>います。</a:t>
            </a:r>
          </a:p>
        </p:txBody>
      </p:sp>
      <p:sp>
        <p:nvSpPr>
          <p:cNvPr id="10" name="テキスト ボックス 9"/>
          <p:cNvSpPr txBox="1"/>
          <p:nvPr/>
        </p:nvSpPr>
        <p:spPr>
          <a:xfrm>
            <a:off x="404664" y="4139952"/>
            <a:ext cx="5832648" cy="461665"/>
          </a:xfrm>
          <a:prstGeom prst="rect">
            <a:avLst/>
          </a:prstGeom>
          <a:noFill/>
        </p:spPr>
        <p:txBody>
          <a:bodyPr wrap="square" rtlCol="0">
            <a:spAutoFit/>
          </a:bodyPr>
          <a:lstStyle/>
          <a:p>
            <a:r>
              <a:rPr lang="ja-JP" altLang="en-US" sz="1200" dirty="0" smtClean="0"/>
              <a:t>そして坂本の生き様から見えてくる日本農業の価値、農業法人の意義、命への思い。</a:t>
            </a:r>
          </a:p>
          <a:p>
            <a:r>
              <a:rPr lang="ja-JP" altLang="en-US" sz="1200" dirty="0" smtClean="0"/>
              <a:t>これからの日本農業、農業経営を考える全ての人にお読み頂きたい一冊です。</a:t>
            </a:r>
          </a:p>
        </p:txBody>
      </p:sp>
      <p:sp>
        <p:nvSpPr>
          <p:cNvPr id="12" name="テキスト ボックス 11"/>
          <p:cNvSpPr txBox="1"/>
          <p:nvPr/>
        </p:nvSpPr>
        <p:spPr>
          <a:xfrm>
            <a:off x="2924944" y="5796136"/>
            <a:ext cx="792088" cy="276999"/>
          </a:xfrm>
          <a:prstGeom prst="rect">
            <a:avLst/>
          </a:prstGeom>
          <a:noFill/>
        </p:spPr>
        <p:txBody>
          <a:bodyPr wrap="square" rtlCol="0">
            <a:spAutoFit/>
          </a:bodyPr>
          <a:lstStyle/>
          <a:p>
            <a:r>
              <a:rPr lang="ja-JP" altLang="en-US" sz="1200" b="1" u="sng" dirty="0" smtClean="0"/>
              <a:t>ご注文書</a:t>
            </a:r>
          </a:p>
        </p:txBody>
      </p:sp>
      <p:grpSp>
        <p:nvGrpSpPr>
          <p:cNvPr id="14" name="グループ化 13"/>
          <p:cNvGrpSpPr/>
          <p:nvPr/>
        </p:nvGrpSpPr>
        <p:grpSpPr>
          <a:xfrm>
            <a:off x="1808820" y="323528"/>
            <a:ext cx="3492388" cy="513348"/>
            <a:chOff x="548680" y="683568"/>
            <a:chExt cx="3492388" cy="513348"/>
          </a:xfrm>
        </p:grpSpPr>
        <p:sp>
          <p:nvSpPr>
            <p:cNvPr id="5" name="テキスト ボックス 4"/>
            <p:cNvSpPr txBox="1"/>
            <p:nvPr/>
          </p:nvSpPr>
          <p:spPr>
            <a:xfrm>
              <a:off x="620688" y="827584"/>
              <a:ext cx="3420380" cy="369332"/>
            </a:xfrm>
            <a:prstGeom prst="rect">
              <a:avLst/>
            </a:prstGeom>
            <a:noFill/>
          </p:spPr>
          <p:txBody>
            <a:bodyPr wrap="square" rtlCol="0">
              <a:spAutoFit/>
            </a:bodyPr>
            <a:lstStyle/>
            <a:p>
              <a:r>
                <a:rPr lang="ja-JP" altLang="en-US" dirty="0" smtClean="0">
                  <a:latin typeface="HGSｺﾞｼｯｸE" pitchFamily="50" charset="-128"/>
                  <a:ea typeface="HGSｺﾞｼｯｸE" pitchFamily="50" charset="-128"/>
                </a:rPr>
                <a:t>坂本多旦が書籍になりました！</a:t>
              </a:r>
              <a:endParaRPr kumimoji="1" lang="ja-JP" altLang="en-US" dirty="0">
                <a:latin typeface="HGSｺﾞｼｯｸE" pitchFamily="50" charset="-128"/>
                <a:ea typeface="HGSｺﾞｼｯｸE" pitchFamily="50" charset="-128"/>
              </a:endParaRPr>
            </a:p>
          </p:txBody>
        </p:sp>
        <p:sp>
          <p:nvSpPr>
            <p:cNvPr id="13" name="テキスト ボックス 12"/>
            <p:cNvSpPr txBox="1"/>
            <p:nvPr/>
          </p:nvSpPr>
          <p:spPr>
            <a:xfrm>
              <a:off x="548680" y="683568"/>
              <a:ext cx="1512168" cy="230832"/>
            </a:xfrm>
            <a:prstGeom prst="rect">
              <a:avLst/>
            </a:prstGeom>
            <a:noFill/>
          </p:spPr>
          <p:txBody>
            <a:bodyPr wrap="square" rtlCol="0">
              <a:spAutoFit/>
            </a:bodyPr>
            <a:lstStyle/>
            <a:p>
              <a:r>
                <a:rPr lang="ja-JP" altLang="en-US" sz="900" dirty="0" smtClean="0">
                  <a:latin typeface="HGSｺﾞｼｯｸE" pitchFamily="50" charset="-128"/>
                  <a:ea typeface="HGSｺﾞｼｯｸE" pitchFamily="50" charset="-128"/>
                </a:rPr>
                <a:t>（さかもと・かずあき）</a:t>
              </a:r>
              <a:endParaRPr kumimoji="1" lang="ja-JP" altLang="en-US" sz="900" dirty="0">
                <a:latin typeface="HGSｺﾞｼｯｸE" pitchFamily="50" charset="-128"/>
                <a:ea typeface="HGSｺﾞｼｯｸE" pitchFamily="50" charset="-128"/>
              </a:endParaRPr>
            </a:p>
          </p:txBody>
        </p:sp>
      </p:grpSp>
      <p:pic>
        <p:nvPicPr>
          <p:cNvPr id="19" name="図 18" descr="sakamoto.jpg"/>
          <p:cNvPicPr>
            <a:picLocks noChangeAspect="1"/>
          </p:cNvPicPr>
          <p:nvPr/>
        </p:nvPicPr>
        <p:blipFill>
          <a:blip r:embed="rId2" cstate="print"/>
          <a:stretch>
            <a:fillRect/>
          </a:stretch>
        </p:blipFill>
        <p:spPr>
          <a:xfrm>
            <a:off x="476672" y="1835696"/>
            <a:ext cx="1569445" cy="2304256"/>
          </a:xfrm>
          <a:prstGeom prst="rect">
            <a:avLst/>
          </a:prstGeom>
        </p:spPr>
      </p:pic>
      <p:grpSp>
        <p:nvGrpSpPr>
          <p:cNvPr id="23" name="グループ化 22"/>
          <p:cNvGrpSpPr/>
          <p:nvPr/>
        </p:nvGrpSpPr>
        <p:grpSpPr>
          <a:xfrm>
            <a:off x="2276872" y="1907704"/>
            <a:ext cx="2016224" cy="576064"/>
            <a:chOff x="2276872" y="2411760"/>
            <a:chExt cx="2016224" cy="576064"/>
          </a:xfrm>
        </p:grpSpPr>
        <p:sp>
          <p:nvSpPr>
            <p:cNvPr id="7" name="テキスト ボックス 6"/>
            <p:cNvSpPr txBox="1"/>
            <p:nvPr/>
          </p:nvSpPr>
          <p:spPr>
            <a:xfrm>
              <a:off x="2276872" y="2411760"/>
              <a:ext cx="2016224" cy="253916"/>
            </a:xfrm>
            <a:prstGeom prst="rect">
              <a:avLst/>
            </a:prstGeom>
            <a:noFill/>
          </p:spPr>
          <p:txBody>
            <a:bodyPr wrap="square" rtlCol="0">
              <a:spAutoFit/>
            </a:bodyPr>
            <a:lstStyle/>
            <a:p>
              <a:r>
                <a:rPr lang="ja-JP" altLang="en-US" sz="1050" dirty="0" smtClean="0"/>
                <a:t>著者：</a:t>
              </a:r>
              <a:r>
                <a:rPr lang="zh-CN" altLang="en-US" sz="1050" dirty="0" smtClean="0">
                  <a:latin typeface="ＭＳ Ｐゴシック" pitchFamily="50" charset="-128"/>
                  <a:ea typeface="ＭＳ Ｐゴシック" pitchFamily="50" charset="-128"/>
                </a:rPr>
                <a:t>松瀬　学</a:t>
              </a:r>
              <a:r>
                <a:rPr lang="zh-CN" altLang="en-US" sz="900" dirty="0" smtClean="0">
                  <a:latin typeface="ＭＳ Ｐゴシック" pitchFamily="50" charset="-128"/>
                  <a:ea typeface="ＭＳ Ｐゴシック" pitchFamily="50" charset="-128"/>
                </a:rPr>
                <a:t>（元共同通信社）</a:t>
              </a:r>
              <a:endParaRPr kumimoji="1" lang="ja-JP" altLang="en-US" sz="900" dirty="0">
                <a:latin typeface="ＭＳ Ｐゴシック" pitchFamily="50" charset="-128"/>
                <a:ea typeface="ＭＳ Ｐゴシック" pitchFamily="50" charset="-128"/>
              </a:endParaRPr>
            </a:p>
          </p:txBody>
        </p:sp>
        <p:sp>
          <p:nvSpPr>
            <p:cNvPr id="20" name="テキスト ボックス 19"/>
            <p:cNvSpPr txBox="1"/>
            <p:nvPr/>
          </p:nvSpPr>
          <p:spPr>
            <a:xfrm>
              <a:off x="2276872" y="2575938"/>
              <a:ext cx="2016224" cy="253916"/>
            </a:xfrm>
            <a:prstGeom prst="rect">
              <a:avLst/>
            </a:prstGeom>
            <a:noFill/>
          </p:spPr>
          <p:txBody>
            <a:bodyPr wrap="square" rtlCol="0">
              <a:spAutoFit/>
            </a:bodyPr>
            <a:lstStyle/>
            <a:p>
              <a:r>
                <a:rPr kumimoji="1" lang="ja-JP" altLang="en-US" sz="1050" dirty="0" smtClean="0"/>
                <a:t>定価：本体</a:t>
              </a:r>
              <a:r>
                <a:rPr kumimoji="1" lang="en-US" altLang="ja-JP" sz="1050" dirty="0" smtClean="0"/>
                <a:t>1,200</a:t>
              </a:r>
              <a:r>
                <a:rPr lang="ja-JP" altLang="en-US" sz="1050" dirty="0" smtClean="0"/>
                <a:t>円＋税</a:t>
              </a:r>
              <a:endParaRPr kumimoji="1" lang="ja-JP" altLang="en-US" sz="1050" dirty="0"/>
            </a:p>
          </p:txBody>
        </p:sp>
        <p:sp>
          <p:nvSpPr>
            <p:cNvPr id="21" name="テキスト ボックス 20"/>
            <p:cNvSpPr txBox="1"/>
            <p:nvPr/>
          </p:nvSpPr>
          <p:spPr>
            <a:xfrm>
              <a:off x="2276872" y="2733908"/>
              <a:ext cx="1584176" cy="253916"/>
            </a:xfrm>
            <a:prstGeom prst="rect">
              <a:avLst/>
            </a:prstGeom>
            <a:noFill/>
          </p:spPr>
          <p:txBody>
            <a:bodyPr wrap="square" rtlCol="0">
              <a:spAutoFit/>
            </a:bodyPr>
            <a:lstStyle/>
            <a:p>
              <a:r>
                <a:rPr kumimoji="1" lang="en-US" altLang="ja-JP" sz="1050" dirty="0" smtClean="0"/>
                <a:t>ISBN978-4-8460-1222-9</a:t>
              </a:r>
              <a:endParaRPr kumimoji="1" lang="ja-JP" altLang="en-US" sz="1050" dirty="0"/>
            </a:p>
          </p:txBody>
        </p:sp>
      </p:grpSp>
      <p:sp>
        <p:nvSpPr>
          <p:cNvPr id="24" name="テキスト ボックス 23"/>
          <p:cNvSpPr txBox="1"/>
          <p:nvPr/>
        </p:nvSpPr>
        <p:spPr>
          <a:xfrm>
            <a:off x="692696" y="6083151"/>
            <a:ext cx="5472608" cy="577081"/>
          </a:xfrm>
          <a:prstGeom prst="rect">
            <a:avLst/>
          </a:prstGeom>
          <a:noFill/>
        </p:spPr>
        <p:txBody>
          <a:bodyPr wrap="square" rtlCol="0">
            <a:spAutoFit/>
          </a:bodyPr>
          <a:lstStyle/>
          <a:p>
            <a:r>
              <a:rPr lang="ja-JP" altLang="en-US" sz="1050" dirty="0" smtClean="0"/>
              <a:t>「東京農場　坂本多旦いのちの都づくり」のご注文につきましては、下記ご記入の上、</a:t>
            </a:r>
            <a:r>
              <a:rPr lang="en-US" altLang="ja-JP" sz="1050" dirty="0" smtClean="0"/>
              <a:t>FAX</a:t>
            </a:r>
            <a:r>
              <a:rPr lang="ja-JP" altLang="en-US" sz="1050" dirty="0" smtClean="0"/>
              <a:t>もしくは</a:t>
            </a:r>
            <a:r>
              <a:rPr lang="en-US" altLang="ja-JP" sz="1050" dirty="0" smtClean="0"/>
              <a:t>e-mail</a:t>
            </a:r>
            <a:r>
              <a:rPr lang="ja-JP" altLang="en-US" sz="1050" dirty="0" err="1" smtClean="0"/>
              <a:t>にてご返</a:t>
            </a:r>
            <a:r>
              <a:rPr lang="ja-JP" altLang="en-US" sz="1050" dirty="0" smtClean="0"/>
              <a:t>信下さい。合わせて、下記口座までお振り込みをお願い申し上げます（恐れ入りますがお振込手数料はご負担下さいますようお願い申し上げます）</a:t>
            </a:r>
          </a:p>
        </p:txBody>
      </p:sp>
      <p:sp>
        <p:nvSpPr>
          <p:cNvPr id="25" name="テキスト ボックス 24"/>
          <p:cNvSpPr txBox="1"/>
          <p:nvPr/>
        </p:nvSpPr>
        <p:spPr>
          <a:xfrm>
            <a:off x="548680" y="4590291"/>
            <a:ext cx="5976664" cy="1061829"/>
          </a:xfrm>
          <a:prstGeom prst="rect">
            <a:avLst/>
          </a:prstGeom>
          <a:noFill/>
          <a:ln>
            <a:solidFill>
              <a:schemeClr val="tx1"/>
            </a:solidFill>
          </a:ln>
        </p:spPr>
        <p:txBody>
          <a:bodyPr wrap="square" rtlCol="0">
            <a:spAutoFit/>
          </a:bodyPr>
          <a:lstStyle/>
          <a:p>
            <a:r>
              <a:rPr lang="ja-JP" altLang="en-US" sz="1050" dirty="0" smtClean="0"/>
              <a:t>　　　　　　　　　　　　　　　　　　　　　　　</a:t>
            </a:r>
            <a:r>
              <a:rPr lang="en-US" altLang="ja-JP" sz="1050" dirty="0" smtClean="0"/>
              <a:t>【</a:t>
            </a:r>
            <a:r>
              <a:rPr lang="ja-JP" altLang="en-US" sz="1050" dirty="0" smtClean="0">
                <a:latin typeface="HGSｺﾞｼｯｸE" pitchFamily="50" charset="-128"/>
                <a:ea typeface="HGSｺﾞｼｯｸE" pitchFamily="50" charset="-128"/>
              </a:rPr>
              <a:t>坂本多旦（さかもと・かずあき）</a:t>
            </a:r>
            <a:r>
              <a:rPr lang="en-US" altLang="ja-JP" sz="1050" dirty="0" smtClean="0">
                <a:latin typeface="HGSｺﾞｼｯｸE" pitchFamily="50" charset="-128"/>
                <a:ea typeface="HGSｺﾞｼｯｸE" pitchFamily="50" charset="-128"/>
              </a:rPr>
              <a:t>】</a:t>
            </a:r>
            <a:endParaRPr lang="ja-JP" altLang="en-US" sz="1050" dirty="0" smtClean="0">
              <a:latin typeface="HGSｺﾞｼｯｸE" pitchFamily="50" charset="-128"/>
              <a:ea typeface="HGSｺﾞｼｯｸE" pitchFamily="50" charset="-128"/>
            </a:endParaRPr>
          </a:p>
          <a:p>
            <a:r>
              <a:rPr lang="en-US" altLang="ja-JP" sz="1050" dirty="0" smtClean="0"/>
              <a:t>1940</a:t>
            </a:r>
            <a:r>
              <a:rPr lang="ja-JP" altLang="en-US" sz="1050" dirty="0" smtClean="0"/>
              <a:t>年山口県出身。昭和</a:t>
            </a:r>
            <a:r>
              <a:rPr lang="en-US" altLang="ja-JP" sz="1050" dirty="0" smtClean="0"/>
              <a:t>44</a:t>
            </a:r>
            <a:r>
              <a:rPr lang="ja-JP" altLang="en-US" sz="1050" dirty="0" smtClean="0"/>
              <a:t>年、酪農とシクラメンの生産を展開する「船方総合農場」を設立。農業の六次化を提唱し、後に農場見学に来る消費者のための「グリーンヒル</a:t>
            </a:r>
            <a:r>
              <a:rPr lang="en-US" altLang="ja-JP" sz="1050" dirty="0" smtClean="0"/>
              <a:t>ATO</a:t>
            </a:r>
            <a:r>
              <a:rPr lang="ja-JP" altLang="en-US" sz="1050" dirty="0" smtClean="0"/>
              <a:t>」乳製品加工等を行う「みるくたうん</a:t>
            </a:r>
            <a:r>
              <a:rPr lang="ja-JP" altLang="en-US" sz="1050" dirty="0" smtClean="0"/>
              <a:t>」、法人間連携による企業的農業経営を形にした大規模農業法人「花の海」を</a:t>
            </a:r>
            <a:r>
              <a:rPr lang="ja-JP" altLang="en-US" sz="1050" dirty="0" smtClean="0"/>
              <a:t>立ち上げる。</a:t>
            </a:r>
            <a:endParaRPr lang="en-US" altLang="ja-JP" sz="1050" dirty="0" smtClean="0"/>
          </a:p>
          <a:p>
            <a:r>
              <a:rPr lang="ja-JP" altLang="en-US" sz="1050" dirty="0" smtClean="0"/>
              <a:t>社団法人日本農業法人</a:t>
            </a:r>
            <a:r>
              <a:rPr lang="ja-JP" altLang="en-US" sz="1050" dirty="0" smtClean="0"/>
              <a:t>協会を設立し初代会長に就任。農林</a:t>
            </a:r>
            <a:r>
              <a:rPr lang="ja-JP" altLang="en-US" sz="1050" dirty="0" smtClean="0"/>
              <a:t>水産省「食料・農業・農村政策審議会」委員</a:t>
            </a:r>
            <a:r>
              <a:rPr lang="ja-JP" altLang="en-US" sz="1050" dirty="0" smtClean="0"/>
              <a:t>等の要職を</a:t>
            </a:r>
            <a:r>
              <a:rPr lang="ja-JP" altLang="en-US" sz="1050" dirty="0" smtClean="0"/>
              <a:t>歴任。</a:t>
            </a:r>
            <a:r>
              <a:rPr lang="en-US" altLang="ja-JP" sz="1050" dirty="0" smtClean="0"/>
              <a:t> </a:t>
            </a:r>
            <a:r>
              <a:rPr lang="en-US" altLang="ja-JP" sz="1050" dirty="0" smtClean="0"/>
              <a:t>『</a:t>
            </a:r>
            <a:r>
              <a:rPr lang="ja-JP" altLang="en-US" sz="1050" dirty="0" smtClean="0"/>
              <a:t>道の駅</a:t>
            </a:r>
            <a:r>
              <a:rPr lang="en-US" altLang="ja-JP" sz="1050" dirty="0" smtClean="0"/>
              <a:t>』</a:t>
            </a:r>
            <a:r>
              <a:rPr lang="ja-JP" altLang="en-US" sz="1050" dirty="0" smtClean="0"/>
              <a:t>の提唱者としても</a:t>
            </a:r>
            <a:r>
              <a:rPr lang="ja-JP" altLang="en-US" sz="1050" dirty="0" smtClean="0"/>
              <a:t>有名である。</a:t>
            </a:r>
            <a:endParaRPr lang="ja-JP" altLang="en-US" sz="1050" dirty="0" smtClean="0"/>
          </a:p>
        </p:txBody>
      </p:sp>
      <p:sp>
        <p:nvSpPr>
          <p:cNvPr id="27" name="正方形/長方形 26"/>
          <p:cNvSpPr/>
          <p:nvPr/>
        </p:nvSpPr>
        <p:spPr>
          <a:xfrm>
            <a:off x="548680" y="6944488"/>
            <a:ext cx="5976664" cy="50783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2564904" y="6944489"/>
            <a:ext cx="1944216" cy="246221"/>
          </a:xfrm>
          <a:prstGeom prst="rect">
            <a:avLst/>
          </a:prstGeom>
          <a:noFill/>
          <a:ln>
            <a:noFill/>
          </a:ln>
        </p:spPr>
        <p:txBody>
          <a:bodyPr wrap="square" rtlCol="0">
            <a:spAutoFit/>
          </a:bodyPr>
          <a:lstStyle/>
          <a:p>
            <a:r>
              <a:rPr lang="ja-JP" altLang="en-US" sz="1000" dirty="0"/>
              <a:t>ご部署</a:t>
            </a:r>
            <a:endParaRPr lang="ja-JP" altLang="en-US" sz="1000" dirty="0" smtClean="0"/>
          </a:p>
        </p:txBody>
      </p:sp>
      <p:sp>
        <p:nvSpPr>
          <p:cNvPr id="30" name="テキスト ボックス 29"/>
          <p:cNvSpPr txBox="1"/>
          <p:nvPr/>
        </p:nvSpPr>
        <p:spPr>
          <a:xfrm>
            <a:off x="4509120" y="6944489"/>
            <a:ext cx="2016224" cy="246221"/>
          </a:xfrm>
          <a:prstGeom prst="rect">
            <a:avLst/>
          </a:prstGeom>
          <a:noFill/>
          <a:ln>
            <a:noFill/>
          </a:ln>
        </p:spPr>
        <p:txBody>
          <a:bodyPr wrap="square" rtlCol="0">
            <a:spAutoFit/>
          </a:bodyPr>
          <a:lstStyle/>
          <a:p>
            <a:r>
              <a:rPr lang="ja-JP" altLang="en-US" sz="1000" dirty="0" smtClean="0"/>
              <a:t>ご氏名</a:t>
            </a:r>
          </a:p>
        </p:txBody>
      </p:sp>
      <p:sp>
        <p:nvSpPr>
          <p:cNvPr id="31" name="テキスト ボックス 30"/>
          <p:cNvSpPr txBox="1"/>
          <p:nvPr/>
        </p:nvSpPr>
        <p:spPr>
          <a:xfrm>
            <a:off x="548680" y="7202323"/>
            <a:ext cx="2592288" cy="246221"/>
          </a:xfrm>
          <a:prstGeom prst="rect">
            <a:avLst/>
          </a:prstGeom>
          <a:noFill/>
          <a:ln>
            <a:noFill/>
          </a:ln>
        </p:spPr>
        <p:txBody>
          <a:bodyPr wrap="square" rtlCol="0">
            <a:spAutoFit/>
          </a:bodyPr>
          <a:lstStyle/>
          <a:p>
            <a:r>
              <a:rPr lang="ja-JP" altLang="en-US" sz="1000" dirty="0" smtClean="0"/>
              <a:t>ご住所</a:t>
            </a:r>
          </a:p>
        </p:txBody>
      </p:sp>
      <p:sp>
        <p:nvSpPr>
          <p:cNvPr id="32" name="テキスト ボックス 31"/>
          <p:cNvSpPr txBox="1"/>
          <p:nvPr/>
        </p:nvSpPr>
        <p:spPr>
          <a:xfrm>
            <a:off x="3212976" y="7202323"/>
            <a:ext cx="1584176" cy="249997"/>
          </a:xfrm>
          <a:prstGeom prst="rect">
            <a:avLst/>
          </a:prstGeom>
          <a:noFill/>
          <a:ln>
            <a:noFill/>
          </a:ln>
        </p:spPr>
        <p:txBody>
          <a:bodyPr wrap="square" rtlCol="0">
            <a:spAutoFit/>
          </a:bodyPr>
          <a:lstStyle/>
          <a:p>
            <a:r>
              <a:rPr lang="ja-JP" altLang="en-US" sz="1000" dirty="0" smtClean="0"/>
              <a:t>お電話番号</a:t>
            </a:r>
          </a:p>
        </p:txBody>
      </p:sp>
      <p:sp>
        <p:nvSpPr>
          <p:cNvPr id="33" name="テキスト ボックス 32"/>
          <p:cNvSpPr txBox="1"/>
          <p:nvPr/>
        </p:nvSpPr>
        <p:spPr>
          <a:xfrm>
            <a:off x="548680" y="6944488"/>
            <a:ext cx="2016224" cy="246221"/>
          </a:xfrm>
          <a:prstGeom prst="rect">
            <a:avLst/>
          </a:prstGeom>
          <a:noFill/>
          <a:ln>
            <a:noFill/>
          </a:ln>
        </p:spPr>
        <p:txBody>
          <a:bodyPr wrap="square" rtlCol="0">
            <a:spAutoFit/>
          </a:bodyPr>
          <a:lstStyle/>
          <a:p>
            <a:r>
              <a:rPr lang="ja-JP" altLang="en-US" sz="1000" dirty="0" smtClean="0"/>
              <a:t>御社名</a:t>
            </a:r>
          </a:p>
        </p:txBody>
      </p:sp>
      <p:sp>
        <p:nvSpPr>
          <p:cNvPr id="34" name="テキスト ボックス 33"/>
          <p:cNvSpPr txBox="1"/>
          <p:nvPr/>
        </p:nvSpPr>
        <p:spPr>
          <a:xfrm>
            <a:off x="548680" y="8482187"/>
            <a:ext cx="5832648" cy="253916"/>
          </a:xfrm>
          <a:prstGeom prst="rect">
            <a:avLst/>
          </a:prstGeom>
          <a:noFill/>
        </p:spPr>
        <p:txBody>
          <a:bodyPr wrap="square" rtlCol="0">
            <a:spAutoFit/>
          </a:bodyPr>
          <a:lstStyle/>
          <a:p>
            <a:r>
              <a:rPr lang="ja-JP" altLang="en-US" sz="1050" dirty="0" smtClean="0"/>
              <a:t>■ご請求書が必要な場合はお申しつけ下さい。</a:t>
            </a:r>
          </a:p>
        </p:txBody>
      </p:sp>
      <p:cxnSp>
        <p:nvCxnSpPr>
          <p:cNvPr id="36" name="直線コネクタ 35"/>
          <p:cNvCxnSpPr/>
          <p:nvPr/>
        </p:nvCxnSpPr>
        <p:spPr>
          <a:xfrm>
            <a:off x="332656" y="5724128"/>
            <a:ext cx="612068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7" name="テキスト ボックス 36"/>
          <p:cNvSpPr txBox="1"/>
          <p:nvPr/>
        </p:nvSpPr>
        <p:spPr>
          <a:xfrm>
            <a:off x="4797152" y="7202323"/>
            <a:ext cx="1728192" cy="246221"/>
          </a:xfrm>
          <a:prstGeom prst="rect">
            <a:avLst/>
          </a:prstGeom>
          <a:noFill/>
          <a:ln>
            <a:noFill/>
          </a:ln>
        </p:spPr>
        <p:txBody>
          <a:bodyPr wrap="square" rtlCol="0">
            <a:spAutoFit/>
          </a:bodyPr>
          <a:lstStyle/>
          <a:p>
            <a:r>
              <a:rPr lang="en-US" altLang="ja-JP" sz="1000" dirty="0" smtClean="0"/>
              <a:t>E-mail</a:t>
            </a:r>
            <a:r>
              <a:rPr lang="ja-JP" altLang="en-US" sz="1000" dirty="0" smtClean="0"/>
              <a:t>　　</a:t>
            </a:r>
          </a:p>
        </p:txBody>
      </p:sp>
      <p:sp>
        <p:nvSpPr>
          <p:cNvPr id="38" name="テキスト ボックス 37"/>
          <p:cNvSpPr txBox="1"/>
          <p:nvPr/>
        </p:nvSpPr>
        <p:spPr>
          <a:xfrm>
            <a:off x="548680" y="6656456"/>
            <a:ext cx="1563826" cy="246221"/>
          </a:xfrm>
          <a:prstGeom prst="rect">
            <a:avLst/>
          </a:prstGeom>
          <a:noFill/>
          <a:ln w="9525">
            <a:solidFill>
              <a:schemeClr val="tx1"/>
            </a:solidFill>
          </a:ln>
        </p:spPr>
        <p:txBody>
          <a:bodyPr wrap="square" rtlCol="0">
            <a:spAutoFit/>
          </a:bodyPr>
          <a:lstStyle/>
          <a:p>
            <a:r>
              <a:rPr lang="ja-JP" altLang="en-US" sz="1000" dirty="0" smtClean="0"/>
              <a:t>ご希望部数　　　　　冊　　</a:t>
            </a:r>
          </a:p>
        </p:txBody>
      </p:sp>
      <p:sp>
        <p:nvSpPr>
          <p:cNvPr id="39" name="正方形/長方形 38"/>
          <p:cNvSpPr/>
          <p:nvPr/>
        </p:nvSpPr>
        <p:spPr>
          <a:xfrm>
            <a:off x="548680" y="7524328"/>
            <a:ext cx="5976664" cy="525811"/>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548680" y="7560551"/>
            <a:ext cx="5976664" cy="246221"/>
          </a:xfrm>
          <a:prstGeom prst="rect">
            <a:avLst/>
          </a:prstGeom>
          <a:noFill/>
          <a:ln>
            <a:noFill/>
          </a:ln>
        </p:spPr>
        <p:txBody>
          <a:bodyPr wrap="square" rtlCol="0">
            <a:spAutoFit/>
          </a:bodyPr>
          <a:lstStyle/>
          <a:p>
            <a:r>
              <a:rPr lang="ja-JP" altLang="en-US" sz="1000" dirty="0" smtClean="0"/>
              <a:t>お振込先口座：　山口銀行　徳佐支店　普通　</a:t>
            </a:r>
            <a:r>
              <a:rPr lang="en-US" altLang="ja-JP" sz="1000" dirty="0" smtClean="0"/>
              <a:t>6006896</a:t>
            </a:r>
            <a:r>
              <a:rPr lang="ja-JP" altLang="en-US" sz="1000" dirty="0" smtClean="0"/>
              <a:t>　　口座名：みどりの風協同組合　理事長　坂本多旦</a:t>
            </a:r>
          </a:p>
        </p:txBody>
      </p:sp>
      <p:sp>
        <p:nvSpPr>
          <p:cNvPr id="41" name="テキスト ボックス 40"/>
          <p:cNvSpPr txBox="1"/>
          <p:nvPr/>
        </p:nvSpPr>
        <p:spPr>
          <a:xfrm>
            <a:off x="548680" y="7774819"/>
            <a:ext cx="3456384" cy="215444"/>
          </a:xfrm>
          <a:prstGeom prst="rect">
            <a:avLst/>
          </a:prstGeom>
          <a:noFill/>
          <a:ln>
            <a:noFill/>
          </a:ln>
        </p:spPr>
        <p:txBody>
          <a:bodyPr wrap="square" rtlCol="0">
            <a:spAutoFit/>
          </a:bodyPr>
          <a:lstStyle/>
          <a:p>
            <a:r>
              <a:rPr lang="en-US" altLang="ja-JP" sz="800" dirty="0" smtClean="0"/>
              <a:t>※</a:t>
            </a:r>
            <a:r>
              <a:rPr lang="ja-JP" altLang="en-US" sz="800" dirty="0" smtClean="0"/>
              <a:t>恐れ入りますがお振込手数料はご負担下さいますようお願い申し上げます</a:t>
            </a:r>
          </a:p>
        </p:txBody>
      </p:sp>
      <p:cxnSp>
        <p:nvCxnSpPr>
          <p:cNvPr id="45" name="直線コネクタ 44"/>
          <p:cNvCxnSpPr/>
          <p:nvPr/>
        </p:nvCxnSpPr>
        <p:spPr>
          <a:xfrm>
            <a:off x="548680" y="7198404"/>
            <a:ext cx="59766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548680" y="7447429"/>
            <a:ext cx="59766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2492896" y="6982380"/>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4508205" y="6982380"/>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3212976" y="7198404"/>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4797152" y="7236296"/>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テキスト ボックス 53"/>
          <p:cNvSpPr txBox="1"/>
          <p:nvPr/>
        </p:nvSpPr>
        <p:spPr>
          <a:xfrm>
            <a:off x="548680" y="8071481"/>
            <a:ext cx="5976664" cy="253916"/>
          </a:xfrm>
          <a:prstGeom prst="rect">
            <a:avLst/>
          </a:prstGeom>
          <a:noFill/>
        </p:spPr>
        <p:txBody>
          <a:bodyPr wrap="square" rtlCol="0">
            <a:spAutoFit/>
          </a:bodyPr>
          <a:lstStyle/>
          <a:p>
            <a:r>
              <a:rPr lang="ja-JP" altLang="en-US" sz="1050" dirty="0" smtClean="0"/>
              <a:t>■ご記入の場所にご送付申し上げます。別のご送付先をご希望の際は、欄外にその旨をお示し下さい。</a:t>
            </a:r>
          </a:p>
        </p:txBody>
      </p:sp>
      <p:sp>
        <p:nvSpPr>
          <p:cNvPr id="55" name="テキスト ボックス 54"/>
          <p:cNvSpPr txBox="1"/>
          <p:nvPr/>
        </p:nvSpPr>
        <p:spPr>
          <a:xfrm>
            <a:off x="548680" y="8277524"/>
            <a:ext cx="5976664" cy="253916"/>
          </a:xfrm>
          <a:prstGeom prst="rect">
            <a:avLst/>
          </a:prstGeom>
          <a:noFill/>
        </p:spPr>
        <p:txBody>
          <a:bodyPr wrap="square" rtlCol="0">
            <a:spAutoFit/>
          </a:bodyPr>
          <a:lstStyle/>
          <a:p>
            <a:r>
              <a:rPr lang="ja-JP" altLang="en-US" sz="1050" dirty="0" smtClean="0"/>
              <a:t>■このご注文書をご送付後、お振込をお願い申し上げます。</a:t>
            </a:r>
          </a:p>
        </p:txBody>
      </p:sp>
      <p:sp>
        <p:nvSpPr>
          <p:cNvPr id="56" name="テキスト ボックス 55"/>
          <p:cNvSpPr txBox="1"/>
          <p:nvPr/>
        </p:nvSpPr>
        <p:spPr>
          <a:xfrm>
            <a:off x="548680" y="8798656"/>
            <a:ext cx="5832648" cy="253916"/>
          </a:xfrm>
          <a:prstGeom prst="rect">
            <a:avLst/>
          </a:prstGeom>
          <a:noFill/>
          <a:ln>
            <a:solidFill>
              <a:schemeClr val="tx1"/>
            </a:solidFill>
          </a:ln>
        </p:spPr>
        <p:txBody>
          <a:bodyPr wrap="square" rtlCol="0">
            <a:spAutoFit/>
          </a:bodyPr>
          <a:lstStyle/>
          <a:p>
            <a:r>
              <a:rPr lang="ja-JP" altLang="en-US" sz="1050" dirty="0" smtClean="0"/>
              <a:t>お問合せ先：公益社団法人日本農業法人協会　   新井　  </a:t>
            </a:r>
            <a:r>
              <a:rPr lang="en-US" altLang="ja-JP" sz="1050" dirty="0" smtClean="0"/>
              <a:t>TEL</a:t>
            </a:r>
            <a:r>
              <a:rPr lang="ja-JP" altLang="en-US" sz="1050" dirty="0" smtClean="0"/>
              <a:t>　</a:t>
            </a:r>
            <a:r>
              <a:rPr lang="en-US" altLang="ja-JP" sz="1050" dirty="0" smtClean="0"/>
              <a:t>03-6268-9500</a:t>
            </a:r>
            <a:r>
              <a:rPr lang="ja-JP" altLang="en-US" sz="1050" dirty="0" smtClean="0"/>
              <a:t>　     </a:t>
            </a:r>
            <a:r>
              <a:rPr lang="en-US" altLang="ja-JP" sz="1050" dirty="0" smtClean="0"/>
              <a:t>arai@nca.or.jp</a:t>
            </a:r>
            <a:endParaRPr lang="ja-JP" altLang="en-US" sz="105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271</Words>
  <Application>Microsoft Office PowerPoint</Application>
  <PresentationFormat>画面に合わせる (4:3)</PresentationFormat>
  <Paragraphs>31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Arai takashi</dc:creator>
  <cp:lastModifiedBy>Arai takashi</cp:lastModifiedBy>
  <cp:revision>5</cp:revision>
  <dcterms:created xsi:type="dcterms:W3CDTF">2013-04-01T07:03:29Z</dcterms:created>
  <dcterms:modified xsi:type="dcterms:W3CDTF">2013-04-04T02:20:57Z</dcterms:modified>
</cp:coreProperties>
</file>